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sldIdLst>
    <p:sldId id="256" r:id="rId2"/>
    <p:sldId id="257" r:id="rId3"/>
    <p:sldId id="258" r:id="rId4"/>
    <p:sldId id="260" r:id="rId5"/>
    <p:sldId id="261" r:id="rId6"/>
    <p:sldId id="259" r:id="rId7"/>
    <p:sldId id="262" r:id="rId8"/>
    <p:sldId id="263" r:id="rId9"/>
    <p:sldId id="264" r:id="rId10"/>
    <p:sldId id="265" r:id="rId11"/>
    <p:sldId id="266" r:id="rId12"/>
    <p:sldId id="267" r:id="rId13"/>
    <p:sldId id="269" r:id="rId14"/>
    <p:sldId id="270" r:id="rId15"/>
    <p:sldId id="271" r:id="rId16"/>
    <p:sldId id="272" r:id="rId17"/>
    <p:sldId id="273" r:id="rId18"/>
    <p:sldId id="268"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60D83A-5C35-4663-AA27-2D3AB3255245}" type="datetimeFigureOut">
              <a:rPr lang="en-IN" smtClean="0"/>
              <a:t>21-09-2020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5FD596-A31B-4428-B15A-D9D8F6DAB73F}" type="slidenum">
              <a:rPr lang="en-IN" smtClean="0"/>
              <a:t>‹#›</a:t>
            </a:fld>
            <a:endParaRPr lang="en-IN"/>
          </a:p>
        </p:txBody>
      </p:sp>
    </p:spTree>
    <p:extLst>
      <p:ext uri="{BB962C8B-B14F-4D97-AF65-F5344CB8AC3E}">
        <p14:creationId xmlns:p14="http://schemas.microsoft.com/office/powerpoint/2010/main" val="544005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60D83A-5C35-4663-AA27-2D3AB3255245}" type="datetimeFigureOut">
              <a:rPr lang="en-IN" smtClean="0"/>
              <a:t>21-09-2020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5FD596-A31B-4428-B15A-D9D8F6DAB73F}" type="slidenum">
              <a:rPr lang="en-IN" smtClean="0"/>
              <a:t>‹#›</a:t>
            </a:fld>
            <a:endParaRPr lang="en-IN"/>
          </a:p>
        </p:txBody>
      </p:sp>
    </p:spTree>
    <p:extLst>
      <p:ext uri="{BB962C8B-B14F-4D97-AF65-F5344CB8AC3E}">
        <p14:creationId xmlns:p14="http://schemas.microsoft.com/office/powerpoint/2010/main" val="29678821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60D83A-5C35-4663-AA27-2D3AB3255245}" type="datetimeFigureOut">
              <a:rPr lang="en-IN" smtClean="0"/>
              <a:t>21-09-2020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5FD596-A31B-4428-B15A-D9D8F6DAB73F}"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594134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60D83A-5C35-4663-AA27-2D3AB3255245}" type="datetimeFigureOut">
              <a:rPr lang="en-IN" smtClean="0"/>
              <a:t>21-09-2020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5FD596-A31B-4428-B15A-D9D8F6DAB73F}" type="slidenum">
              <a:rPr lang="en-IN" smtClean="0"/>
              <a:t>‹#›</a:t>
            </a:fld>
            <a:endParaRPr lang="en-IN"/>
          </a:p>
        </p:txBody>
      </p:sp>
    </p:spTree>
    <p:extLst>
      <p:ext uri="{BB962C8B-B14F-4D97-AF65-F5344CB8AC3E}">
        <p14:creationId xmlns:p14="http://schemas.microsoft.com/office/powerpoint/2010/main" val="914866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60D83A-5C35-4663-AA27-2D3AB3255245}" type="datetimeFigureOut">
              <a:rPr lang="en-IN" smtClean="0"/>
              <a:t>21-09-2020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5FD596-A31B-4428-B15A-D9D8F6DAB73F}"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321424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60D83A-5C35-4663-AA27-2D3AB3255245}" type="datetimeFigureOut">
              <a:rPr lang="en-IN" smtClean="0"/>
              <a:t>21-09-2020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5FD596-A31B-4428-B15A-D9D8F6DAB73F}" type="slidenum">
              <a:rPr lang="en-IN" smtClean="0"/>
              <a:t>‹#›</a:t>
            </a:fld>
            <a:endParaRPr lang="en-IN"/>
          </a:p>
        </p:txBody>
      </p:sp>
    </p:spTree>
    <p:extLst>
      <p:ext uri="{BB962C8B-B14F-4D97-AF65-F5344CB8AC3E}">
        <p14:creationId xmlns:p14="http://schemas.microsoft.com/office/powerpoint/2010/main" val="29296930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60D83A-5C35-4663-AA27-2D3AB3255245}" type="datetimeFigureOut">
              <a:rPr lang="en-IN" smtClean="0"/>
              <a:t>21-09-2020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5FD596-A31B-4428-B15A-D9D8F6DAB73F}" type="slidenum">
              <a:rPr lang="en-IN" smtClean="0"/>
              <a:t>‹#›</a:t>
            </a:fld>
            <a:endParaRPr lang="en-IN"/>
          </a:p>
        </p:txBody>
      </p:sp>
    </p:spTree>
    <p:extLst>
      <p:ext uri="{BB962C8B-B14F-4D97-AF65-F5344CB8AC3E}">
        <p14:creationId xmlns:p14="http://schemas.microsoft.com/office/powerpoint/2010/main" val="20241669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60D83A-5C35-4663-AA27-2D3AB3255245}" type="datetimeFigureOut">
              <a:rPr lang="en-IN" smtClean="0"/>
              <a:t>21-09-2020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5FD596-A31B-4428-B15A-D9D8F6DAB73F}" type="slidenum">
              <a:rPr lang="en-IN" smtClean="0"/>
              <a:t>‹#›</a:t>
            </a:fld>
            <a:endParaRPr lang="en-IN"/>
          </a:p>
        </p:txBody>
      </p:sp>
    </p:spTree>
    <p:extLst>
      <p:ext uri="{BB962C8B-B14F-4D97-AF65-F5344CB8AC3E}">
        <p14:creationId xmlns:p14="http://schemas.microsoft.com/office/powerpoint/2010/main" val="41108260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60D83A-5C35-4663-AA27-2D3AB3255245}" type="datetimeFigureOut">
              <a:rPr lang="en-IN" smtClean="0"/>
              <a:t>21-09-2020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5FD596-A31B-4428-B15A-D9D8F6DAB73F}" type="slidenum">
              <a:rPr lang="en-IN" smtClean="0"/>
              <a:t>‹#›</a:t>
            </a:fld>
            <a:endParaRPr lang="en-IN"/>
          </a:p>
        </p:txBody>
      </p:sp>
    </p:spTree>
    <p:extLst>
      <p:ext uri="{BB962C8B-B14F-4D97-AF65-F5344CB8AC3E}">
        <p14:creationId xmlns:p14="http://schemas.microsoft.com/office/powerpoint/2010/main" val="14252048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60D83A-5C35-4663-AA27-2D3AB3255245}" type="datetimeFigureOut">
              <a:rPr lang="en-IN" smtClean="0"/>
              <a:t>21-09-2020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5FD596-A31B-4428-B15A-D9D8F6DAB73F}" type="slidenum">
              <a:rPr lang="en-IN" smtClean="0"/>
              <a:t>‹#›</a:t>
            </a:fld>
            <a:endParaRPr lang="en-IN"/>
          </a:p>
        </p:txBody>
      </p:sp>
    </p:spTree>
    <p:extLst>
      <p:ext uri="{BB962C8B-B14F-4D97-AF65-F5344CB8AC3E}">
        <p14:creationId xmlns:p14="http://schemas.microsoft.com/office/powerpoint/2010/main" val="8926563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60D83A-5C35-4663-AA27-2D3AB3255245}" type="datetimeFigureOut">
              <a:rPr lang="en-IN" smtClean="0"/>
              <a:t>21-09-2020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5FD596-A31B-4428-B15A-D9D8F6DAB73F}" type="slidenum">
              <a:rPr lang="en-IN" smtClean="0"/>
              <a:t>‹#›</a:t>
            </a:fld>
            <a:endParaRPr lang="en-IN"/>
          </a:p>
        </p:txBody>
      </p:sp>
    </p:spTree>
    <p:extLst>
      <p:ext uri="{BB962C8B-B14F-4D97-AF65-F5344CB8AC3E}">
        <p14:creationId xmlns:p14="http://schemas.microsoft.com/office/powerpoint/2010/main" val="24039134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60D83A-5C35-4663-AA27-2D3AB3255245}" type="datetimeFigureOut">
              <a:rPr lang="en-IN" smtClean="0"/>
              <a:t>21-09-2020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65FD596-A31B-4428-B15A-D9D8F6DAB73F}" type="slidenum">
              <a:rPr lang="en-IN" smtClean="0"/>
              <a:t>‹#›</a:t>
            </a:fld>
            <a:endParaRPr lang="en-IN"/>
          </a:p>
        </p:txBody>
      </p:sp>
    </p:spTree>
    <p:extLst>
      <p:ext uri="{BB962C8B-B14F-4D97-AF65-F5344CB8AC3E}">
        <p14:creationId xmlns:p14="http://schemas.microsoft.com/office/powerpoint/2010/main" val="10134593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60D83A-5C35-4663-AA27-2D3AB3255245}" type="datetimeFigureOut">
              <a:rPr lang="en-IN" smtClean="0"/>
              <a:t>21-09-2020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65FD596-A31B-4428-B15A-D9D8F6DAB73F}" type="slidenum">
              <a:rPr lang="en-IN" smtClean="0"/>
              <a:t>‹#›</a:t>
            </a:fld>
            <a:endParaRPr lang="en-IN"/>
          </a:p>
        </p:txBody>
      </p:sp>
    </p:spTree>
    <p:extLst>
      <p:ext uri="{BB962C8B-B14F-4D97-AF65-F5344CB8AC3E}">
        <p14:creationId xmlns:p14="http://schemas.microsoft.com/office/powerpoint/2010/main" val="17868800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60D83A-5C35-4663-AA27-2D3AB3255245}" type="datetimeFigureOut">
              <a:rPr lang="en-IN" smtClean="0"/>
              <a:t>21-09-2020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65FD596-A31B-4428-B15A-D9D8F6DAB73F}" type="slidenum">
              <a:rPr lang="en-IN" smtClean="0"/>
              <a:t>‹#›</a:t>
            </a:fld>
            <a:endParaRPr lang="en-IN"/>
          </a:p>
        </p:txBody>
      </p:sp>
    </p:spTree>
    <p:extLst>
      <p:ext uri="{BB962C8B-B14F-4D97-AF65-F5344CB8AC3E}">
        <p14:creationId xmlns:p14="http://schemas.microsoft.com/office/powerpoint/2010/main" val="42807068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60D83A-5C35-4663-AA27-2D3AB3255245}" type="datetimeFigureOut">
              <a:rPr lang="en-IN" smtClean="0"/>
              <a:t>21-09-2020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5FD596-A31B-4428-B15A-D9D8F6DAB73F}" type="slidenum">
              <a:rPr lang="en-IN" smtClean="0"/>
              <a:t>‹#›</a:t>
            </a:fld>
            <a:endParaRPr lang="en-IN"/>
          </a:p>
        </p:txBody>
      </p:sp>
    </p:spTree>
    <p:extLst>
      <p:ext uri="{BB962C8B-B14F-4D97-AF65-F5344CB8AC3E}">
        <p14:creationId xmlns:p14="http://schemas.microsoft.com/office/powerpoint/2010/main" val="17811278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5FD596-A31B-4428-B15A-D9D8F6DAB73F}" type="slidenum">
              <a:rPr lang="en-IN" smtClean="0"/>
              <a:t>‹#›</a:t>
            </a:fld>
            <a:endParaRPr lang="en-IN"/>
          </a:p>
        </p:txBody>
      </p:sp>
      <p:sp>
        <p:nvSpPr>
          <p:cNvPr id="5" name="Date Placeholder 4"/>
          <p:cNvSpPr>
            <a:spLocks noGrp="1"/>
          </p:cNvSpPr>
          <p:nvPr>
            <p:ph type="dt" sz="half" idx="10"/>
          </p:nvPr>
        </p:nvSpPr>
        <p:spPr/>
        <p:txBody>
          <a:bodyPr/>
          <a:lstStyle/>
          <a:p>
            <a:fld id="{1C60D83A-5C35-4663-AA27-2D3AB3255245}" type="datetimeFigureOut">
              <a:rPr lang="en-IN" smtClean="0"/>
              <a:t>21-09-2020</a:t>
            </a:fld>
            <a:endParaRPr lang="en-IN"/>
          </a:p>
        </p:txBody>
      </p:sp>
    </p:spTree>
    <p:extLst>
      <p:ext uri="{BB962C8B-B14F-4D97-AF65-F5344CB8AC3E}">
        <p14:creationId xmlns:p14="http://schemas.microsoft.com/office/powerpoint/2010/main" val="40538173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alphaModFix amt="18000"/>
            <a:lum/>
          </a:blip>
          <a:srcRect/>
          <a:stretch>
            <a:fillRect t="-15000" b="-15000"/>
          </a:stretch>
        </a:blipFill>
        <a:effectLst/>
      </p:bgPr>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C60D83A-5C35-4663-AA27-2D3AB3255245}" type="datetimeFigureOut">
              <a:rPr lang="en-IN" smtClean="0"/>
              <a:t>21-09-2020</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65FD596-A31B-4428-B15A-D9D8F6DAB73F}" type="slidenum">
              <a:rPr lang="en-IN" smtClean="0"/>
              <a:t>‹#›</a:t>
            </a:fld>
            <a:endParaRPr lang="en-IN"/>
          </a:p>
        </p:txBody>
      </p:sp>
    </p:spTree>
    <p:extLst>
      <p:ext uri="{BB962C8B-B14F-4D97-AF65-F5344CB8AC3E}">
        <p14:creationId xmlns:p14="http://schemas.microsoft.com/office/powerpoint/2010/main" val="231904113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76C563F-DC3B-4EF1-8BA1-407E9312264E}"/>
              </a:ext>
            </a:extLst>
          </p:cNvPr>
          <p:cNvSpPr>
            <a:spLocks noGrp="1"/>
          </p:cNvSpPr>
          <p:nvPr>
            <p:ph type="subTitle" idx="1"/>
          </p:nvPr>
        </p:nvSpPr>
        <p:spPr>
          <a:xfrm>
            <a:off x="7330991" y="5792345"/>
            <a:ext cx="3312734" cy="1141851"/>
          </a:xfrm>
          <a:noFill/>
        </p:spPr>
        <p:txBody>
          <a:bodyPr>
            <a:normAutofit/>
          </a:bodyPr>
          <a:lstStyle/>
          <a:p>
            <a:r>
              <a:rPr lang="en-US" dirty="0">
                <a:solidFill>
                  <a:srgbClr val="080808"/>
                </a:solidFill>
              </a:rPr>
              <a:t>-Presented By-</a:t>
            </a:r>
          </a:p>
          <a:p>
            <a:r>
              <a:rPr lang="en-US" dirty="0">
                <a:solidFill>
                  <a:srgbClr val="080808"/>
                </a:solidFill>
              </a:rPr>
              <a:t>Himanshu Sharma</a:t>
            </a:r>
            <a:endParaRPr lang="en-IN" dirty="0">
              <a:solidFill>
                <a:srgbClr val="080808"/>
              </a:solidFill>
            </a:endParaRPr>
          </a:p>
        </p:txBody>
      </p:sp>
      <p:sp>
        <p:nvSpPr>
          <p:cNvPr id="5" name="Rectangle 4">
            <a:extLst>
              <a:ext uri="{FF2B5EF4-FFF2-40B4-BE49-F238E27FC236}">
                <a16:creationId xmlns:a16="http://schemas.microsoft.com/office/drawing/2014/main" id="{D1659BA9-F13A-461C-8346-9A73E4401744}"/>
              </a:ext>
            </a:extLst>
          </p:cNvPr>
          <p:cNvSpPr/>
          <p:nvPr/>
        </p:nvSpPr>
        <p:spPr>
          <a:xfrm>
            <a:off x="609600" y="919460"/>
            <a:ext cx="8801100" cy="1754326"/>
          </a:xfrm>
          <a:prstGeom prst="rect">
            <a:avLst/>
          </a:prstGeom>
          <a:noFill/>
        </p:spPr>
        <p:txBody>
          <a:bodyPr wrap="square" lIns="91440" tIns="45720" rIns="91440" bIns="45720">
            <a:spAutoFit/>
          </a:bodyPr>
          <a:lstStyle/>
          <a:p>
            <a:pPr algn="r"/>
            <a:r>
              <a:rPr lang="en-IN" sz="5400" b="1" dirty="0">
                <a:ln w="22225">
                  <a:solidFill>
                    <a:schemeClr val="accent2"/>
                  </a:solidFill>
                  <a:prstDash val="solid"/>
                </a:ln>
                <a:solidFill>
                  <a:schemeClr val="accent2">
                    <a:lumMod val="40000"/>
                    <a:lumOff val="60000"/>
                  </a:schemeClr>
                </a:solidFill>
              </a:rPr>
              <a:t>MICRO-CREDIT DEFAULTER MODEL</a:t>
            </a:r>
            <a:endParaRPr lang="en-US" sz="54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5764882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0E7278-40EF-457A-A467-14BAE7A8ADFD}"/>
              </a:ext>
            </a:extLst>
          </p:cNvPr>
          <p:cNvPicPr>
            <a:picLocks noChangeAspect="1"/>
          </p:cNvPicPr>
          <p:nvPr/>
        </p:nvPicPr>
        <p:blipFill>
          <a:blip r:embed="rId2"/>
          <a:stretch>
            <a:fillRect/>
          </a:stretch>
        </p:blipFill>
        <p:spPr>
          <a:xfrm>
            <a:off x="447675" y="238125"/>
            <a:ext cx="10287000" cy="6496050"/>
          </a:xfrm>
          <a:prstGeom prst="rect">
            <a:avLst/>
          </a:prstGeom>
        </p:spPr>
      </p:pic>
    </p:spTree>
    <p:extLst>
      <p:ext uri="{BB962C8B-B14F-4D97-AF65-F5344CB8AC3E}">
        <p14:creationId xmlns:p14="http://schemas.microsoft.com/office/powerpoint/2010/main" val="15744247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03200"/>
            <a:ext cx="8351520" cy="183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724047" y="661015"/>
            <a:ext cx="6563014"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Data Preprocessing </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2" name="TextBox 11">
            <a:extLst>
              <a:ext uri="{FF2B5EF4-FFF2-40B4-BE49-F238E27FC236}">
                <a16:creationId xmlns:a16="http://schemas.microsoft.com/office/drawing/2014/main" id="{9E46FD96-EFE6-4BF9-98F8-8E1B8FF47B35}"/>
              </a:ext>
            </a:extLst>
          </p:cNvPr>
          <p:cNvSpPr txBox="1"/>
          <p:nvPr/>
        </p:nvSpPr>
        <p:spPr>
          <a:xfrm>
            <a:off x="423545" y="2958465"/>
            <a:ext cx="10688320" cy="2805833"/>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q"/>
            </a:pPr>
            <a:r>
              <a:rPr lang="en-US" sz="2000" dirty="0"/>
              <a:t>Data pre-processing in Machine Learning is a crucial step that helps enhance the quality of data to promote the extraction of meaningful insights from the data. In simple words, data pre-processing in Machine Learning is a data mining technique that transforms raw data into an understandable and readable format.</a:t>
            </a:r>
          </a:p>
          <a:p>
            <a:pPr algn="just">
              <a:lnSpc>
                <a:spcPct val="150000"/>
              </a:lnSpc>
            </a:pPr>
            <a:endParaRPr lang="en-US" sz="2000" dirty="0"/>
          </a:p>
          <a:p>
            <a:pPr marL="342900" indent="-342900" algn="just">
              <a:lnSpc>
                <a:spcPct val="150000"/>
              </a:lnSpc>
              <a:buFont typeface="Wingdings" panose="05000000000000000000" pitchFamily="2" charset="2"/>
              <a:buChar char="q"/>
            </a:pPr>
            <a:endParaRPr lang="en-IN" sz="2000" dirty="0"/>
          </a:p>
        </p:txBody>
      </p:sp>
    </p:spTree>
    <p:extLst>
      <p:ext uri="{BB962C8B-B14F-4D97-AF65-F5344CB8AC3E}">
        <p14:creationId xmlns:p14="http://schemas.microsoft.com/office/powerpoint/2010/main" val="33194695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484406" y="204906"/>
            <a:ext cx="8351520" cy="183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1484406" y="413365"/>
            <a:ext cx="7897720" cy="1754326"/>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Data Preprocessing Conti.. </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2" name="TextBox 11">
            <a:extLst>
              <a:ext uri="{FF2B5EF4-FFF2-40B4-BE49-F238E27FC236}">
                <a16:creationId xmlns:a16="http://schemas.microsoft.com/office/drawing/2014/main" id="{9E46FD96-EFE6-4BF9-98F8-8E1B8FF47B35}"/>
              </a:ext>
            </a:extLst>
          </p:cNvPr>
          <p:cNvSpPr txBox="1"/>
          <p:nvPr/>
        </p:nvSpPr>
        <p:spPr>
          <a:xfrm>
            <a:off x="423545" y="2958465"/>
            <a:ext cx="10688320" cy="557582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q"/>
            </a:pPr>
            <a:r>
              <a:rPr lang="en-US" sz="2000" dirty="0"/>
              <a:t>Steps in Data Pre-processing in Machine Learning:</a:t>
            </a:r>
          </a:p>
          <a:p>
            <a:pPr marL="457200" indent="-457200" algn="just">
              <a:lnSpc>
                <a:spcPct val="150000"/>
              </a:lnSpc>
              <a:buFont typeface="+mj-lt"/>
              <a:buAutoNum type="arabicPeriod"/>
            </a:pPr>
            <a:r>
              <a:rPr lang="en-US" sz="2000" dirty="0"/>
              <a:t>Acquire the dataset	</a:t>
            </a:r>
          </a:p>
          <a:p>
            <a:pPr marL="457200" indent="-457200" algn="just">
              <a:lnSpc>
                <a:spcPct val="150000"/>
              </a:lnSpc>
              <a:buFont typeface="+mj-lt"/>
              <a:buAutoNum type="arabicPeriod"/>
            </a:pPr>
            <a:r>
              <a:rPr lang="en-US" sz="2000" dirty="0"/>
              <a:t>Import all the crucial libraries</a:t>
            </a:r>
          </a:p>
          <a:p>
            <a:pPr marL="457200" indent="-457200" algn="just">
              <a:lnSpc>
                <a:spcPct val="150000"/>
              </a:lnSpc>
              <a:buFont typeface="+mj-lt"/>
              <a:buAutoNum type="arabicPeriod"/>
            </a:pPr>
            <a:r>
              <a:rPr lang="en-US" sz="2000" dirty="0"/>
              <a:t>Import the dataset</a:t>
            </a:r>
          </a:p>
          <a:p>
            <a:pPr marL="457200" indent="-457200" algn="just">
              <a:lnSpc>
                <a:spcPct val="150000"/>
              </a:lnSpc>
              <a:buFont typeface="+mj-lt"/>
              <a:buAutoNum type="arabicPeriod"/>
            </a:pPr>
            <a:r>
              <a:rPr lang="en-US" sz="2000" dirty="0"/>
              <a:t>Identifying and handling the missing values</a:t>
            </a:r>
          </a:p>
          <a:p>
            <a:pPr marL="457200" indent="-457200" algn="just">
              <a:lnSpc>
                <a:spcPct val="150000"/>
              </a:lnSpc>
              <a:buFont typeface="+mj-lt"/>
              <a:buAutoNum type="arabicPeriod"/>
            </a:pPr>
            <a:r>
              <a:rPr lang="en-US" sz="2000" dirty="0"/>
              <a:t>Encoding the categorical data</a:t>
            </a:r>
          </a:p>
          <a:p>
            <a:pPr marL="457200" indent="-457200" algn="just">
              <a:lnSpc>
                <a:spcPct val="150000"/>
              </a:lnSpc>
              <a:buFont typeface="+mj-lt"/>
              <a:buAutoNum type="arabicPeriod"/>
            </a:pPr>
            <a:r>
              <a:rPr lang="en-US" sz="2000" dirty="0"/>
              <a:t>Splitting the dataset</a:t>
            </a:r>
          </a:p>
          <a:p>
            <a:pPr marL="457200" indent="-457200" algn="just">
              <a:lnSpc>
                <a:spcPct val="150000"/>
              </a:lnSpc>
              <a:buFont typeface="+mj-lt"/>
              <a:buAutoNum type="arabicPeriod"/>
            </a:pPr>
            <a:r>
              <a:rPr lang="en-US" sz="2000" dirty="0"/>
              <a:t>Feature scaling</a:t>
            </a:r>
          </a:p>
          <a:p>
            <a:pPr algn="just">
              <a:lnSpc>
                <a:spcPct val="150000"/>
              </a:lnSpc>
            </a:pPr>
            <a:endParaRPr lang="en-US" sz="2000" dirty="0"/>
          </a:p>
          <a:p>
            <a:pPr marL="457200" indent="-457200" algn="just">
              <a:lnSpc>
                <a:spcPct val="150000"/>
              </a:lnSpc>
              <a:buFont typeface="+mj-lt"/>
              <a:buAutoNum type="arabicPeriod"/>
            </a:pPr>
            <a:endParaRPr lang="en-US" sz="2000" dirty="0"/>
          </a:p>
          <a:p>
            <a:pPr algn="just">
              <a:lnSpc>
                <a:spcPct val="150000"/>
              </a:lnSpc>
            </a:pPr>
            <a:endParaRPr lang="en-US" sz="2000" dirty="0"/>
          </a:p>
          <a:p>
            <a:pPr marL="342900" indent="-342900" algn="just">
              <a:lnSpc>
                <a:spcPct val="150000"/>
              </a:lnSpc>
              <a:buFont typeface="Wingdings" panose="05000000000000000000" pitchFamily="2" charset="2"/>
              <a:buChar char="q"/>
            </a:pPr>
            <a:endParaRPr lang="en-IN" sz="2000" dirty="0"/>
          </a:p>
        </p:txBody>
      </p:sp>
    </p:spTree>
    <p:extLst>
      <p:ext uri="{BB962C8B-B14F-4D97-AF65-F5344CB8AC3E}">
        <p14:creationId xmlns:p14="http://schemas.microsoft.com/office/powerpoint/2010/main" val="42588691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03200"/>
            <a:ext cx="8351520" cy="183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763962" y="661015"/>
            <a:ext cx="6483185"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Data Visualizations </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2" name="TextBox 11">
            <a:extLst>
              <a:ext uri="{FF2B5EF4-FFF2-40B4-BE49-F238E27FC236}">
                <a16:creationId xmlns:a16="http://schemas.microsoft.com/office/drawing/2014/main" id="{9E46FD96-EFE6-4BF9-98F8-8E1B8FF47B35}"/>
              </a:ext>
            </a:extLst>
          </p:cNvPr>
          <p:cNvSpPr txBox="1"/>
          <p:nvPr/>
        </p:nvSpPr>
        <p:spPr>
          <a:xfrm>
            <a:off x="528320" y="2499975"/>
            <a:ext cx="10688320" cy="497508"/>
          </a:xfrm>
          <a:prstGeom prst="rect">
            <a:avLst/>
          </a:prstGeom>
          <a:noFill/>
        </p:spPr>
        <p:txBody>
          <a:bodyPr wrap="square" rtlCol="0">
            <a:spAutoFit/>
          </a:bodyPr>
          <a:lstStyle/>
          <a:p>
            <a:pPr marL="457200" indent="-457200" algn="just">
              <a:lnSpc>
                <a:spcPct val="150000"/>
              </a:lnSpc>
              <a:buFont typeface="+mj-lt"/>
              <a:buAutoNum type="alphaLcParenR"/>
            </a:pPr>
            <a:r>
              <a:rPr lang="en-IN" sz="2000" dirty="0"/>
              <a:t>Visualize the Label variable percentage </a:t>
            </a:r>
          </a:p>
        </p:txBody>
      </p:sp>
      <p:pic>
        <p:nvPicPr>
          <p:cNvPr id="2" name="Picture 1">
            <a:extLst>
              <a:ext uri="{FF2B5EF4-FFF2-40B4-BE49-F238E27FC236}">
                <a16:creationId xmlns:a16="http://schemas.microsoft.com/office/drawing/2014/main" id="{4CE15D74-CF71-467F-B844-BF6708E2C225}"/>
              </a:ext>
            </a:extLst>
          </p:cNvPr>
          <p:cNvPicPr>
            <a:picLocks noChangeAspect="1"/>
          </p:cNvPicPr>
          <p:nvPr/>
        </p:nvPicPr>
        <p:blipFill>
          <a:blip r:embed="rId2"/>
          <a:stretch>
            <a:fillRect/>
          </a:stretch>
        </p:blipFill>
        <p:spPr>
          <a:xfrm>
            <a:off x="1076325" y="2997483"/>
            <a:ext cx="6200775" cy="3892124"/>
          </a:xfrm>
          <a:prstGeom prst="rect">
            <a:avLst/>
          </a:prstGeom>
        </p:spPr>
      </p:pic>
    </p:spTree>
    <p:extLst>
      <p:ext uri="{BB962C8B-B14F-4D97-AF65-F5344CB8AC3E}">
        <p14:creationId xmlns:p14="http://schemas.microsoft.com/office/powerpoint/2010/main" val="12521789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03200"/>
            <a:ext cx="8351520" cy="183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219646" y="287834"/>
            <a:ext cx="7448230" cy="1754326"/>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Data Visualizations Conti.. </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2" name="TextBox 11">
            <a:extLst>
              <a:ext uri="{FF2B5EF4-FFF2-40B4-BE49-F238E27FC236}">
                <a16:creationId xmlns:a16="http://schemas.microsoft.com/office/drawing/2014/main" id="{9E46FD96-EFE6-4BF9-98F8-8E1B8FF47B35}"/>
              </a:ext>
            </a:extLst>
          </p:cNvPr>
          <p:cNvSpPr txBox="1"/>
          <p:nvPr/>
        </p:nvSpPr>
        <p:spPr>
          <a:xfrm>
            <a:off x="528320" y="2519025"/>
            <a:ext cx="10688320" cy="497508"/>
          </a:xfrm>
          <a:prstGeom prst="rect">
            <a:avLst/>
          </a:prstGeom>
          <a:noFill/>
        </p:spPr>
        <p:txBody>
          <a:bodyPr wrap="square" rtlCol="0">
            <a:spAutoFit/>
          </a:bodyPr>
          <a:lstStyle/>
          <a:p>
            <a:pPr marL="457200" indent="-457200" algn="just">
              <a:lnSpc>
                <a:spcPct val="150000"/>
              </a:lnSpc>
              <a:buFont typeface="+mj-lt"/>
              <a:buAutoNum type="alphaLcParenR" startAt="2"/>
            </a:pPr>
            <a:r>
              <a:rPr lang="en-US" sz="2000" dirty="0"/>
              <a:t>Visualize the Label variable over </a:t>
            </a:r>
            <a:r>
              <a:rPr lang="en-US" sz="2000" dirty="0" err="1"/>
              <a:t>pcircle</a:t>
            </a:r>
            <a:endParaRPr lang="en-IN" sz="2000" dirty="0"/>
          </a:p>
        </p:txBody>
      </p:sp>
      <p:pic>
        <p:nvPicPr>
          <p:cNvPr id="3" name="Picture 2">
            <a:extLst>
              <a:ext uri="{FF2B5EF4-FFF2-40B4-BE49-F238E27FC236}">
                <a16:creationId xmlns:a16="http://schemas.microsoft.com/office/drawing/2014/main" id="{586AADF6-B812-4A87-84D0-538898479C5D}"/>
              </a:ext>
            </a:extLst>
          </p:cNvPr>
          <p:cNvPicPr>
            <a:picLocks noChangeAspect="1"/>
          </p:cNvPicPr>
          <p:nvPr/>
        </p:nvPicPr>
        <p:blipFill>
          <a:blip r:embed="rId2"/>
          <a:stretch>
            <a:fillRect/>
          </a:stretch>
        </p:blipFill>
        <p:spPr>
          <a:xfrm>
            <a:off x="975360" y="3016533"/>
            <a:ext cx="8287325" cy="3841467"/>
          </a:xfrm>
          <a:prstGeom prst="rect">
            <a:avLst/>
          </a:prstGeom>
        </p:spPr>
      </p:pic>
    </p:spTree>
    <p:extLst>
      <p:ext uri="{BB962C8B-B14F-4D97-AF65-F5344CB8AC3E}">
        <p14:creationId xmlns:p14="http://schemas.microsoft.com/office/powerpoint/2010/main" val="21143927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03200"/>
            <a:ext cx="8351520" cy="183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219646" y="287834"/>
            <a:ext cx="7448230" cy="1754326"/>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Data Visualizations Conti.. </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2" name="TextBox 11">
            <a:extLst>
              <a:ext uri="{FF2B5EF4-FFF2-40B4-BE49-F238E27FC236}">
                <a16:creationId xmlns:a16="http://schemas.microsoft.com/office/drawing/2014/main" id="{9E46FD96-EFE6-4BF9-98F8-8E1B8FF47B35}"/>
              </a:ext>
            </a:extLst>
          </p:cNvPr>
          <p:cNvSpPr txBox="1"/>
          <p:nvPr/>
        </p:nvSpPr>
        <p:spPr>
          <a:xfrm>
            <a:off x="528320" y="2519025"/>
            <a:ext cx="10688320" cy="497508"/>
          </a:xfrm>
          <a:prstGeom prst="rect">
            <a:avLst/>
          </a:prstGeom>
          <a:noFill/>
        </p:spPr>
        <p:txBody>
          <a:bodyPr wrap="square" rtlCol="0">
            <a:spAutoFit/>
          </a:bodyPr>
          <a:lstStyle/>
          <a:p>
            <a:pPr algn="just">
              <a:lnSpc>
                <a:spcPct val="150000"/>
              </a:lnSpc>
            </a:pPr>
            <a:r>
              <a:rPr lang="en-US" sz="2000" dirty="0"/>
              <a:t>c)	Visualize the Label variable over Year</a:t>
            </a:r>
            <a:endParaRPr lang="en-IN" sz="2000" dirty="0"/>
          </a:p>
        </p:txBody>
      </p:sp>
      <p:pic>
        <p:nvPicPr>
          <p:cNvPr id="2" name="Picture 1">
            <a:extLst>
              <a:ext uri="{FF2B5EF4-FFF2-40B4-BE49-F238E27FC236}">
                <a16:creationId xmlns:a16="http://schemas.microsoft.com/office/drawing/2014/main" id="{A5AD5064-4A13-4F80-B237-58C2FA1B0639}"/>
              </a:ext>
            </a:extLst>
          </p:cNvPr>
          <p:cNvPicPr>
            <a:picLocks noChangeAspect="1"/>
          </p:cNvPicPr>
          <p:nvPr/>
        </p:nvPicPr>
        <p:blipFill>
          <a:blip r:embed="rId2"/>
          <a:stretch>
            <a:fillRect/>
          </a:stretch>
        </p:blipFill>
        <p:spPr>
          <a:xfrm>
            <a:off x="1150779" y="3016532"/>
            <a:ext cx="7669371" cy="3841467"/>
          </a:xfrm>
          <a:prstGeom prst="rect">
            <a:avLst/>
          </a:prstGeom>
        </p:spPr>
      </p:pic>
    </p:spTree>
    <p:extLst>
      <p:ext uri="{BB962C8B-B14F-4D97-AF65-F5344CB8AC3E}">
        <p14:creationId xmlns:p14="http://schemas.microsoft.com/office/powerpoint/2010/main" val="24426511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03200"/>
            <a:ext cx="8351520" cy="183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219646" y="287834"/>
            <a:ext cx="7448230" cy="1754326"/>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Data Visualizations Conti.. </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2" name="TextBox 11">
            <a:extLst>
              <a:ext uri="{FF2B5EF4-FFF2-40B4-BE49-F238E27FC236}">
                <a16:creationId xmlns:a16="http://schemas.microsoft.com/office/drawing/2014/main" id="{9E46FD96-EFE6-4BF9-98F8-8E1B8FF47B35}"/>
              </a:ext>
            </a:extLst>
          </p:cNvPr>
          <p:cNvSpPr txBox="1"/>
          <p:nvPr/>
        </p:nvSpPr>
        <p:spPr>
          <a:xfrm>
            <a:off x="528320" y="2519025"/>
            <a:ext cx="10688320" cy="497508"/>
          </a:xfrm>
          <a:prstGeom prst="rect">
            <a:avLst/>
          </a:prstGeom>
          <a:noFill/>
        </p:spPr>
        <p:txBody>
          <a:bodyPr wrap="square" rtlCol="0">
            <a:spAutoFit/>
          </a:bodyPr>
          <a:lstStyle/>
          <a:p>
            <a:pPr algn="just">
              <a:lnSpc>
                <a:spcPct val="150000"/>
              </a:lnSpc>
            </a:pPr>
            <a:r>
              <a:rPr lang="en-US" sz="2000" dirty="0"/>
              <a:t>d)	Visualize the Label variable over Month</a:t>
            </a:r>
            <a:endParaRPr lang="en-IN" sz="2000" dirty="0"/>
          </a:p>
        </p:txBody>
      </p:sp>
      <p:pic>
        <p:nvPicPr>
          <p:cNvPr id="3" name="Picture 2">
            <a:extLst>
              <a:ext uri="{FF2B5EF4-FFF2-40B4-BE49-F238E27FC236}">
                <a16:creationId xmlns:a16="http://schemas.microsoft.com/office/drawing/2014/main" id="{9883844C-3F98-4368-998B-954774C287B2}"/>
              </a:ext>
            </a:extLst>
          </p:cNvPr>
          <p:cNvPicPr>
            <a:picLocks noChangeAspect="1"/>
          </p:cNvPicPr>
          <p:nvPr/>
        </p:nvPicPr>
        <p:blipFill>
          <a:blip r:embed="rId2"/>
          <a:stretch>
            <a:fillRect/>
          </a:stretch>
        </p:blipFill>
        <p:spPr>
          <a:xfrm>
            <a:off x="1494046" y="3016533"/>
            <a:ext cx="5792579" cy="3841467"/>
          </a:xfrm>
          <a:prstGeom prst="rect">
            <a:avLst/>
          </a:prstGeom>
        </p:spPr>
      </p:pic>
    </p:spTree>
    <p:extLst>
      <p:ext uri="{BB962C8B-B14F-4D97-AF65-F5344CB8AC3E}">
        <p14:creationId xmlns:p14="http://schemas.microsoft.com/office/powerpoint/2010/main" val="2029167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03200"/>
            <a:ext cx="8351520" cy="183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219646" y="287834"/>
            <a:ext cx="7448230" cy="1754326"/>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Data Visualizations Conti.. </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2" name="TextBox 11">
            <a:extLst>
              <a:ext uri="{FF2B5EF4-FFF2-40B4-BE49-F238E27FC236}">
                <a16:creationId xmlns:a16="http://schemas.microsoft.com/office/drawing/2014/main" id="{9E46FD96-EFE6-4BF9-98F8-8E1B8FF47B35}"/>
              </a:ext>
            </a:extLst>
          </p:cNvPr>
          <p:cNvSpPr txBox="1"/>
          <p:nvPr/>
        </p:nvSpPr>
        <p:spPr>
          <a:xfrm>
            <a:off x="528320" y="2519025"/>
            <a:ext cx="10688320" cy="497508"/>
          </a:xfrm>
          <a:prstGeom prst="rect">
            <a:avLst/>
          </a:prstGeom>
          <a:noFill/>
        </p:spPr>
        <p:txBody>
          <a:bodyPr wrap="square" rtlCol="0">
            <a:spAutoFit/>
          </a:bodyPr>
          <a:lstStyle/>
          <a:p>
            <a:pPr algn="just">
              <a:lnSpc>
                <a:spcPct val="150000"/>
              </a:lnSpc>
            </a:pPr>
            <a:r>
              <a:rPr lang="en-US" sz="2000" dirty="0"/>
              <a:t>e)	Visualize the Label variable over days</a:t>
            </a:r>
            <a:endParaRPr lang="en-IN" sz="2000" dirty="0"/>
          </a:p>
        </p:txBody>
      </p:sp>
      <p:pic>
        <p:nvPicPr>
          <p:cNvPr id="4" name="Picture 3">
            <a:extLst>
              <a:ext uri="{FF2B5EF4-FFF2-40B4-BE49-F238E27FC236}">
                <a16:creationId xmlns:a16="http://schemas.microsoft.com/office/drawing/2014/main" id="{77350F2E-440A-479F-A258-199E8A25FB6A}"/>
              </a:ext>
            </a:extLst>
          </p:cNvPr>
          <p:cNvPicPr>
            <a:picLocks noChangeAspect="1"/>
          </p:cNvPicPr>
          <p:nvPr/>
        </p:nvPicPr>
        <p:blipFill>
          <a:blip r:embed="rId2"/>
          <a:stretch>
            <a:fillRect/>
          </a:stretch>
        </p:blipFill>
        <p:spPr>
          <a:xfrm>
            <a:off x="681468" y="3016532"/>
            <a:ext cx="7233807" cy="3841467"/>
          </a:xfrm>
          <a:prstGeom prst="rect">
            <a:avLst/>
          </a:prstGeom>
        </p:spPr>
      </p:pic>
    </p:spTree>
    <p:extLst>
      <p:ext uri="{BB962C8B-B14F-4D97-AF65-F5344CB8AC3E}">
        <p14:creationId xmlns:p14="http://schemas.microsoft.com/office/powerpoint/2010/main" val="9325458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94005"/>
            <a:ext cx="8351520" cy="183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3114674" y="575290"/>
            <a:ext cx="5372101" cy="1446550"/>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Development and Evaluation</a:t>
            </a:r>
          </a:p>
        </p:txBody>
      </p:sp>
      <p:sp>
        <p:nvSpPr>
          <p:cNvPr id="12" name="TextBox 11">
            <a:extLst>
              <a:ext uri="{FF2B5EF4-FFF2-40B4-BE49-F238E27FC236}">
                <a16:creationId xmlns:a16="http://schemas.microsoft.com/office/drawing/2014/main" id="{9E46FD96-EFE6-4BF9-98F8-8E1B8FF47B35}"/>
              </a:ext>
            </a:extLst>
          </p:cNvPr>
          <p:cNvSpPr txBox="1"/>
          <p:nvPr/>
        </p:nvSpPr>
        <p:spPr>
          <a:xfrm>
            <a:off x="528320" y="2225040"/>
            <a:ext cx="10688320" cy="2344168"/>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q"/>
            </a:pPr>
            <a:r>
              <a:rPr lang="en-US" sz="2000" dirty="0"/>
              <a:t>In this case Label has two outcomes ‘1’ and ‘0’, that’s why we use classification model algorithms, because A classification model attempts to draw some conclusion from observed values. Given one or more inputs a classification model will try to predict the value of one or more outcomes. For example, when filtering emails “spam” or “not spam”.</a:t>
            </a:r>
            <a:endParaRPr lang="en-IN" sz="2000" dirty="0"/>
          </a:p>
        </p:txBody>
      </p:sp>
    </p:spTree>
    <p:extLst>
      <p:ext uri="{BB962C8B-B14F-4D97-AF65-F5344CB8AC3E}">
        <p14:creationId xmlns:p14="http://schemas.microsoft.com/office/powerpoint/2010/main" val="31278057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65430"/>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619376" y="575290"/>
            <a:ext cx="5867400" cy="2123658"/>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Development and Evaluation </a:t>
            </a:r>
            <a:r>
              <a:rPr lang="en-US" sz="4400" b="1" dirty="0">
                <a:ln w="9525">
                  <a:solidFill>
                    <a:schemeClr val="bg1"/>
                  </a:solidFill>
                  <a:prstDash val="solid"/>
                </a:ln>
                <a:effectLst>
                  <a:outerShdw blurRad="12700" dist="38100" dir="2700000" algn="tl" rotWithShape="0">
                    <a:schemeClr val="bg1">
                      <a:lumMod val="50000"/>
                    </a:schemeClr>
                  </a:outerShdw>
                </a:effectLst>
              </a:rPr>
              <a:t>C</a:t>
            </a: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onti..</a:t>
            </a:r>
          </a:p>
        </p:txBody>
      </p:sp>
      <p:sp>
        <p:nvSpPr>
          <p:cNvPr id="12" name="TextBox 11">
            <a:extLst>
              <a:ext uri="{FF2B5EF4-FFF2-40B4-BE49-F238E27FC236}">
                <a16:creationId xmlns:a16="http://schemas.microsoft.com/office/drawing/2014/main" id="{9E46FD96-EFE6-4BF9-98F8-8E1B8FF47B35}"/>
              </a:ext>
            </a:extLst>
          </p:cNvPr>
          <p:cNvSpPr txBox="1"/>
          <p:nvPr/>
        </p:nvSpPr>
        <p:spPr>
          <a:xfrm>
            <a:off x="623570" y="2853690"/>
            <a:ext cx="10688320" cy="497508"/>
          </a:xfrm>
          <a:prstGeom prst="rect">
            <a:avLst/>
          </a:prstGeom>
          <a:noFill/>
        </p:spPr>
        <p:txBody>
          <a:bodyPr wrap="square" rtlCol="0">
            <a:spAutoFit/>
          </a:bodyPr>
          <a:lstStyle/>
          <a:p>
            <a:pPr algn="just">
              <a:lnSpc>
                <a:spcPct val="150000"/>
              </a:lnSpc>
            </a:pPr>
            <a:r>
              <a:rPr lang="en-US" sz="2000" dirty="0"/>
              <a:t>1.kneighborsclassifier algorithm</a:t>
            </a:r>
            <a:endParaRPr lang="en-IN" sz="2000" dirty="0"/>
          </a:p>
        </p:txBody>
      </p:sp>
      <p:pic>
        <p:nvPicPr>
          <p:cNvPr id="2" name="Picture 1">
            <a:extLst>
              <a:ext uri="{FF2B5EF4-FFF2-40B4-BE49-F238E27FC236}">
                <a16:creationId xmlns:a16="http://schemas.microsoft.com/office/drawing/2014/main" id="{1113FD4D-E9E4-42F2-B69C-0519D08A8454}"/>
              </a:ext>
            </a:extLst>
          </p:cNvPr>
          <p:cNvPicPr>
            <a:picLocks noChangeAspect="1"/>
          </p:cNvPicPr>
          <p:nvPr/>
        </p:nvPicPr>
        <p:blipFill>
          <a:blip r:embed="rId2"/>
          <a:stretch>
            <a:fillRect/>
          </a:stretch>
        </p:blipFill>
        <p:spPr>
          <a:xfrm>
            <a:off x="802143" y="3351198"/>
            <a:ext cx="8892153" cy="3429000"/>
          </a:xfrm>
          <a:prstGeom prst="rect">
            <a:avLst/>
          </a:prstGeom>
        </p:spPr>
      </p:pic>
    </p:spTree>
    <p:extLst>
      <p:ext uri="{BB962C8B-B14F-4D97-AF65-F5344CB8AC3E}">
        <p14:creationId xmlns:p14="http://schemas.microsoft.com/office/powerpoint/2010/main" val="4221687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920240" y="284480"/>
            <a:ext cx="8351520" cy="183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3462105" y="661015"/>
            <a:ext cx="526778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INTRODUCTION</a:t>
            </a:r>
          </a:p>
        </p:txBody>
      </p:sp>
      <p:sp>
        <p:nvSpPr>
          <p:cNvPr id="12" name="TextBox 11">
            <a:extLst>
              <a:ext uri="{FF2B5EF4-FFF2-40B4-BE49-F238E27FC236}">
                <a16:creationId xmlns:a16="http://schemas.microsoft.com/office/drawing/2014/main" id="{9E46FD96-EFE6-4BF9-98F8-8E1B8FF47B35}"/>
              </a:ext>
            </a:extLst>
          </p:cNvPr>
          <p:cNvSpPr txBox="1"/>
          <p:nvPr/>
        </p:nvSpPr>
        <p:spPr>
          <a:xfrm>
            <a:off x="528320" y="2225040"/>
            <a:ext cx="10688320" cy="5016758"/>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q"/>
            </a:pPr>
            <a:r>
              <a:rPr lang="en-US" sz="2000" dirty="0"/>
              <a:t>A Microfinance Institution (MFI) is an organization that offers financial services to low income populations. Microfinance services (MFS) becomes very useful when targeting especially the unbanked poor families living in remote areas with not much sources of income. The MFS provided by MFI are Group Loans, Agricultural Loans, Individual Business Loans and so on.</a:t>
            </a:r>
          </a:p>
          <a:p>
            <a:pPr marL="342900" indent="-342900" algn="just">
              <a:lnSpc>
                <a:spcPct val="150000"/>
              </a:lnSpc>
              <a:buFont typeface="Wingdings" panose="05000000000000000000" pitchFamily="2" charset="2"/>
              <a:buChar char="q"/>
            </a:pPr>
            <a:r>
              <a:rPr lang="en-US" sz="2000" dirty="0"/>
              <a:t>In given dataset, about Telecom Industry from Indonesia. They are a fixed wireless telecommunications network provider. They have launched various products and have developed its business and organization based on the budget operator model, offering better products at Lower Prices to all value conscious customers through a strategy of disruptive innovation that focuses on the subscriber.</a:t>
            </a:r>
          </a:p>
          <a:p>
            <a:pPr marL="342900" indent="-342900" algn="just">
              <a:buFont typeface="Wingdings" panose="05000000000000000000" pitchFamily="2" charset="2"/>
              <a:buChar char="q"/>
            </a:pPr>
            <a:endParaRPr lang="en-IN" sz="2000" dirty="0"/>
          </a:p>
        </p:txBody>
      </p:sp>
    </p:spTree>
    <p:extLst>
      <p:ext uri="{BB962C8B-B14F-4D97-AF65-F5344CB8AC3E}">
        <p14:creationId xmlns:p14="http://schemas.microsoft.com/office/powerpoint/2010/main" val="18773423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65430"/>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619376" y="575290"/>
            <a:ext cx="5867400" cy="2123658"/>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Development and Evaluation </a:t>
            </a:r>
            <a:r>
              <a:rPr lang="en-US" sz="4400" b="1" dirty="0">
                <a:ln w="9525">
                  <a:solidFill>
                    <a:schemeClr val="bg1"/>
                  </a:solidFill>
                  <a:prstDash val="solid"/>
                </a:ln>
                <a:effectLst>
                  <a:outerShdw blurRad="12700" dist="38100" dir="2700000" algn="tl" rotWithShape="0">
                    <a:schemeClr val="bg1">
                      <a:lumMod val="50000"/>
                    </a:schemeClr>
                  </a:outerShdw>
                </a:effectLst>
              </a:rPr>
              <a:t>C</a:t>
            </a: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onti..</a:t>
            </a:r>
          </a:p>
        </p:txBody>
      </p:sp>
      <p:pic>
        <p:nvPicPr>
          <p:cNvPr id="3" name="Picture 2">
            <a:extLst>
              <a:ext uri="{FF2B5EF4-FFF2-40B4-BE49-F238E27FC236}">
                <a16:creationId xmlns:a16="http://schemas.microsoft.com/office/drawing/2014/main" id="{0A3FD27E-2A71-48B2-9BA2-BCD2B906EA90}"/>
              </a:ext>
            </a:extLst>
          </p:cNvPr>
          <p:cNvPicPr>
            <a:picLocks noChangeAspect="1"/>
          </p:cNvPicPr>
          <p:nvPr/>
        </p:nvPicPr>
        <p:blipFill>
          <a:blip r:embed="rId2"/>
          <a:stretch>
            <a:fillRect/>
          </a:stretch>
        </p:blipFill>
        <p:spPr>
          <a:xfrm>
            <a:off x="972445" y="2695576"/>
            <a:ext cx="7590529" cy="4291005"/>
          </a:xfrm>
          <a:prstGeom prst="rect">
            <a:avLst/>
          </a:prstGeom>
        </p:spPr>
      </p:pic>
    </p:spTree>
    <p:extLst>
      <p:ext uri="{BB962C8B-B14F-4D97-AF65-F5344CB8AC3E}">
        <p14:creationId xmlns:p14="http://schemas.microsoft.com/office/powerpoint/2010/main" val="152693174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65430"/>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619376" y="575290"/>
            <a:ext cx="5867400" cy="2123658"/>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Development and Evaluation </a:t>
            </a:r>
            <a:r>
              <a:rPr lang="en-US" sz="4400" b="1" dirty="0">
                <a:ln w="9525">
                  <a:solidFill>
                    <a:schemeClr val="bg1"/>
                  </a:solidFill>
                  <a:prstDash val="solid"/>
                </a:ln>
                <a:effectLst>
                  <a:outerShdw blurRad="12700" dist="38100" dir="2700000" algn="tl" rotWithShape="0">
                    <a:schemeClr val="bg1">
                      <a:lumMod val="50000"/>
                    </a:schemeClr>
                  </a:outerShdw>
                </a:effectLst>
              </a:rPr>
              <a:t>C</a:t>
            </a: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onti..</a:t>
            </a:r>
          </a:p>
        </p:txBody>
      </p:sp>
      <p:sp>
        <p:nvSpPr>
          <p:cNvPr id="12" name="TextBox 11">
            <a:extLst>
              <a:ext uri="{FF2B5EF4-FFF2-40B4-BE49-F238E27FC236}">
                <a16:creationId xmlns:a16="http://schemas.microsoft.com/office/drawing/2014/main" id="{9E46FD96-EFE6-4BF9-98F8-8E1B8FF47B35}"/>
              </a:ext>
            </a:extLst>
          </p:cNvPr>
          <p:cNvSpPr txBox="1"/>
          <p:nvPr/>
        </p:nvSpPr>
        <p:spPr>
          <a:xfrm>
            <a:off x="623570" y="2853690"/>
            <a:ext cx="10688320" cy="497508"/>
          </a:xfrm>
          <a:prstGeom prst="rect">
            <a:avLst/>
          </a:prstGeom>
          <a:noFill/>
        </p:spPr>
        <p:txBody>
          <a:bodyPr wrap="square" rtlCol="0">
            <a:spAutoFit/>
          </a:bodyPr>
          <a:lstStyle/>
          <a:p>
            <a:pPr algn="just">
              <a:lnSpc>
                <a:spcPct val="150000"/>
              </a:lnSpc>
            </a:pPr>
            <a:r>
              <a:rPr lang="en-US" sz="2000" dirty="0"/>
              <a:t>2.	svc algorithm</a:t>
            </a:r>
            <a:endParaRPr lang="en-IN" sz="2000" dirty="0"/>
          </a:p>
        </p:txBody>
      </p:sp>
      <p:pic>
        <p:nvPicPr>
          <p:cNvPr id="3" name="Picture 2">
            <a:extLst>
              <a:ext uri="{FF2B5EF4-FFF2-40B4-BE49-F238E27FC236}">
                <a16:creationId xmlns:a16="http://schemas.microsoft.com/office/drawing/2014/main" id="{6C350CB9-A714-464E-8377-D00EBEF11146}"/>
              </a:ext>
            </a:extLst>
          </p:cNvPr>
          <p:cNvPicPr>
            <a:picLocks noChangeAspect="1"/>
          </p:cNvPicPr>
          <p:nvPr/>
        </p:nvPicPr>
        <p:blipFill>
          <a:blip r:embed="rId2"/>
          <a:stretch>
            <a:fillRect/>
          </a:stretch>
        </p:blipFill>
        <p:spPr>
          <a:xfrm>
            <a:off x="880110" y="3351198"/>
            <a:ext cx="7203059" cy="3506802"/>
          </a:xfrm>
          <a:prstGeom prst="rect">
            <a:avLst/>
          </a:prstGeom>
        </p:spPr>
      </p:pic>
    </p:spTree>
    <p:extLst>
      <p:ext uri="{BB962C8B-B14F-4D97-AF65-F5344CB8AC3E}">
        <p14:creationId xmlns:p14="http://schemas.microsoft.com/office/powerpoint/2010/main" val="17155716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65430"/>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619376" y="575290"/>
            <a:ext cx="5867400" cy="2123658"/>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Development and Evaluation </a:t>
            </a:r>
            <a:r>
              <a:rPr lang="en-US" sz="4400" b="1" dirty="0">
                <a:ln w="9525">
                  <a:solidFill>
                    <a:schemeClr val="bg1"/>
                  </a:solidFill>
                  <a:prstDash val="solid"/>
                </a:ln>
                <a:effectLst>
                  <a:outerShdw blurRad="12700" dist="38100" dir="2700000" algn="tl" rotWithShape="0">
                    <a:schemeClr val="bg1">
                      <a:lumMod val="50000"/>
                    </a:schemeClr>
                  </a:outerShdw>
                </a:effectLst>
              </a:rPr>
              <a:t>C</a:t>
            </a: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onti..</a:t>
            </a:r>
          </a:p>
        </p:txBody>
      </p:sp>
      <p:pic>
        <p:nvPicPr>
          <p:cNvPr id="2" name="Picture 1">
            <a:extLst>
              <a:ext uri="{FF2B5EF4-FFF2-40B4-BE49-F238E27FC236}">
                <a16:creationId xmlns:a16="http://schemas.microsoft.com/office/drawing/2014/main" id="{07DC99CB-4BD9-4E58-B712-2ED24E9BA210}"/>
              </a:ext>
            </a:extLst>
          </p:cNvPr>
          <p:cNvPicPr>
            <a:picLocks noChangeAspect="1"/>
          </p:cNvPicPr>
          <p:nvPr/>
        </p:nvPicPr>
        <p:blipFill>
          <a:blip r:embed="rId2"/>
          <a:stretch>
            <a:fillRect/>
          </a:stretch>
        </p:blipFill>
        <p:spPr>
          <a:xfrm>
            <a:off x="942717" y="2609598"/>
            <a:ext cx="7991939" cy="4172202"/>
          </a:xfrm>
          <a:prstGeom prst="rect">
            <a:avLst/>
          </a:prstGeom>
        </p:spPr>
      </p:pic>
    </p:spTree>
    <p:extLst>
      <p:ext uri="{BB962C8B-B14F-4D97-AF65-F5344CB8AC3E}">
        <p14:creationId xmlns:p14="http://schemas.microsoft.com/office/powerpoint/2010/main" val="150000356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65430"/>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619376" y="575290"/>
            <a:ext cx="5867400" cy="2123658"/>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Development and Evaluation </a:t>
            </a:r>
            <a:r>
              <a:rPr lang="en-US" sz="4400" b="1" dirty="0">
                <a:ln w="9525">
                  <a:solidFill>
                    <a:schemeClr val="bg1"/>
                  </a:solidFill>
                  <a:prstDash val="solid"/>
                </a:ln>
                <a:effectLst>
                  <a:outerShdw blurRad="12700" dist="38100" dir="2700000" algn="tl" rotWithShape="0">
                    <a:schemeClr val="bg1">
                      <a:lumMod val="50000"/>
                    </a:schemeClr>
                  </a:outerShdw>
                </a:effectLst>
              </a:rPr>
              <a:t>C</a:t>
            </a: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onti..</a:t>
            </a:r>
          </a:p>
        </p:txBody>
      </p:sp>
      <p:sp>
        <p:nvSpPr>
          <p:cNvPr id="12" name="TextBox 11">
            <a:extLst>
              <a:ext uri="{FF2B5EF4-FFF2-40B4-BE49-F238E27FC236}">
                <a16:creationId xmlns:a16="http://schemas.microsoft.com/office/drawing/2014/main" id="{9E46FD96-EFE6-4BF9-98F8-8E1B8FF47B35}"/>
              </a:ext>
            </a:extLst>
          </p:cNvPr>
          <p:cNvSpPr txBox="1"/>
          <p:nvPr/>
        </p:nvSpPr>
        <p:spPr>
          <a:xfrm>
            <a:off x="623570" y="2853690"/>
            <a:ext cx="10688320" cy="497508"/>
          </a:xfrm>
          <a:prstGeom prst="rect">
            <a:avLst/>
          </a:prstGeom>
          <a:noFill/>
        </p:spPr>
        <p:txBody>
          <a:bodyPr wrap="square" rtlCol="0">
            <a:spAutoFit/>
          </a:bodyPr>
          <a:lstStyle/>
          <a:p>
            <a:pPr algn="just">
              <a:lnSpc>
                <a:spcPct val="150000"/>
              </a:lnSpc>
            </a:pPr>
            <a:r>
              <a:rPr lang="en-US" sz="2000" dirty="0"/>
              <a:t>3.	Logistic regression</a:t>
            </a:r>
            <a:endParaRPr lang="en-IN" sz="2000" dirty="0"/>
          </a:p>
        </p:txBody>
      </p:sp>
      <p:pic>
        <p:nvPicPr>
          <p:cNvPr id="2" name="Picture 1">
            <a:extLst>
              <a:ext uri="{FF2B5EF4-FFF2-40B4-BE49-F238E27FC236}">
                <a16:creationId xmlns:a16="http://schemas.microsoft.com/office/drawing/2014/main" id="{C92D40E5-8E93-4237-A053-DB93802B6D03}"/>
              </a:ext>
            </a:extLst>
          </p:cNvPr>
          <p:cNvPicPr>
            <a:picLocks noChangeAspect="1"/>
          </p:cNvPicPr>
          <p:nvPr/>
        </p:nvPicPr>
        <p:blipFill>
          <a:blip r:embed="rId2"/>
          <a:stretch>
            <a:fillRect/>
          </a:stretch>
        </p:blipFill>
        <p:spPr>
          <a:xfrm>
            <a:off x="1047492" y="3351198"/>
            <a:ext cx="8700080" cy="3506802"/>
          </a:xfrm>
          <a:prstGeom prst="rect">
            <a:avLst/>
          </a:prstGeom>
        </p:spPr>
      </p:pic>
    </p:spTree>
    <p:extLst>
      <p:ext uri="{BB962C8B-B14F-4D97-AF65-F5344CB8AC3E}">
        <p14:creationId xmlns:p14="http://schemas.microsoft.com/office/powerpoint/2010/main" val="25507768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65430"/>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619376" y="575290"/>
            <a:ext cx="5867400" cy="2123658"/>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Development and Evaluation </a:t>
            </a:r>
            <a:r>
              <a:rPr lang="en-US" sz="4400" b="1" dirty="0">
                <a:ln w="9525">
                  <a:solidFill>
                    <a:schemeClr val="bg1"/>
                  </a:solidFill>
                  <a:prstDash val="solid"/>
                </a:ln>
                <a:effectLst>
                  <a:outerShdw blurRad="12700" dist="38100" dir="2700000" algn="tl" rotWithShape="0">
                    <a:schemeClr val="bg1">
                      <a:lumMod val="50000"/>
                    </a:schemeClr>
                  </a:outerShdw>
                </a:effectLst>
              </a:rPr>
              <a:t>C</a:t>
            </a: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onti..</a:t>
            </a:r>
          </a:p>
        </p:txBody>
      </p:sp>
      <p:pic>
        <p:nvPicPr>
          <p:cNvPr id="3" name="Picture 2">
            <a:extLst>
              <a:ext uri="{FF2B5EF4-FFF2-40B4-BE49-F238E27FC236}">
                <a16:creationId xmlns:a16="http://schemas.microsoft.com/office/drawing/2014/main" id="{36328F2A-CFF1-42A8-9959-F1AA9327D582}"/>
              </a:ext>
            </a:extLst>
          </p:cNvPr>
          <p:cNvPicPr>
            <a:picLocks noChangeAspect="1"/>
          </p:cNvPicPr>
          <p:nvPr/>
        </p:nvPicPr>
        <p:blipFill>
          <a:blip r:embed="rId2"/>
          <a:stretch>
            <a:fillRect/>
          </a:stretch>
        </p:blipFill>
        <p:spPr>
          <a:xfrm>
            <a:off x="761742" y="2698948"/>
            <a:ext cx="8175556" cy="4159052"/>
          </a:xfrm>
          <a:prstGeom prst="rect">
            <a:avLst/>
          </a:prstGeom>
        </p:spPr>
      </p:pic>
    </p:spTree>
    <p:extLst>
      <p:ext uri="{BB962C8B-B14F-4D97-AF65-F5344CB8AC3E}">
        <p14:creationId xmlns:p14="http://schemas.microsoft.com/office/powerpoint/2010/main" val="239504663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65430"/>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619376" y="575290"/>
            <a:ext cx="5867400" cy="2123658"/>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Development and Evaluation </a:t>
            </a:r>
            <a:r>
              <a:rPr lang="en-US" sz="4400" b="1" dirty="0">
                <a:ln w="9525">
                  <a:solidFill>
                    <a:schemeClr val="bg1"/>
                  </a:solidFill>
                  <a:prstDash val="solid"/>
                </a:ln>
                <a:effectLst>
                  <a:outerShdw blurRad="12700" dist="38100" dir="2700000" algn="tl" rotWithShape="0">
                    <a:schemeClr val="bg1">
                      <a:lumMod val="50000"/>
                    </a:schemeClr>
                  </a:outerShdw>
                </a:effectLst>
              </a:rPr>
              <a:t>C</a:t>
            </a: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onti..</a:t>
            </a:r>
          </a:p>
        </p:txBody>
      </p:sp>
      <p:sp>
        <p:nvSpPr>
          <p:cNvPr id="12" name="TextBox 11">
            <a:extLst>
              <a:ext uri="{FF2B5EF4-FFF2-40B4-BE49-F238E27FC236}">
                <a16:creationId xmlns:a16="http://schemas.microsoft.com/office/drawing/2014/main" id="{9E46FD96-EFE6-4BF9-98F8-8E1B8FF47B35}"/>
              </a:ext>
            </a:extLst>
          </p:cNvPr>
          <p:cNvSpPr txBox="1"/>
          <p:nvPr/>
        </p:nvSpPr>
        <p:spPr>
          <a:xfrm>
            <a:off x="1347470" y="2760054"/>
            <a:ext cx="10688320" cy="497508"/>
          </a:xfrm>
          <a:prstGeom prst="rect">
            <a:avLst/>
          </a:prstGeom>
          <a:noFill/>
        </p:spPr>
        <p:txBody>
          <a:bodyPr wrap="square" rtlCol="0">
            <a:spAutoFit/>
          </a:bodyPr>
          <a:lstStyle/>
          <a:p>
            <a:pPr algn="just">
              <a:lnSpc>
                <a:spcPct val="150000"/>
              </a:lnSpc>
            </a:pPr>
            <a:r>
              <a:rPr lang="en-US" sz="2000" dirty="0"/>
              <a:t>4.	Decision tree classifier</a:t>
            </a:r>
            <a:endParaRPr lang="en-IN" sz="2000" dirty="0"/>
          </a:p>
        </p:txBody>
      </p:sp>
      <p:pic>
        <p:nvPicPr>
          <p:cNvPr id="3" name="Picture 2">
            <a:extLst>
              <a:ext uri="{FF2B5EF4-FFF2-40B4-BE49-F238E27FC236}">
                <a16:creationId xmlns:a16="http://schemas.microsoft.com/office/drawing/2014/main" id="{C45F258B-83B0-46DB-8E99-50F54AE3998A}"/>
              </a:ext>
            </a:extLst>
          </p:cNvPr>
          <p:cNvPicPr>
            <a:picLocks noChangeAspect="1"/>
          </p:cNvPicPr>
          <p:nvPr/>
        </p:nvPicPr>
        <p:blipFill>
          <a:blip r:embed="rId2"/>
          <a:stretch>
            <a:fillRect/>
          </a:stretch>
        </p:blipFill>
        <p:spPr>
          <a:xfrm>
            <a:off x="1221610" y="3257562"/>
            <a:ext cx="9322735" cy="3600438"/>
          </a:xfrm>
          <a:prstGeom prst="rect">
            <a:avLst/>
          </a:prstGeom>
        </p:spPr>
      </p:pic>
    </p:spTree>
    <p:extLst>
      <p:ext uri="{BB962C8B-B14F-4D97-AF65-F5344CB8AC3E}">
        <p14:creationId xmlns:p14="http://schemas.microsoft.com/office/powerpoint/2010/main" val="171454718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65430"/>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619376" y="575290"/>
            <a:ext cx="5867400" cy="2123658"/>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Development and Evaluation </a:t>
            </a:r>
            <a:r>
              <a:rPr lang="en-US" sz="4400" b="1" dirty="0">
                <a:ln w="9525">
                  <a:solidFill>
                    <a:schemeClr val="bg1"/>
                  </a:solidFill>
                  <a:prstDash val="solid"/>
                </a:ln>
                <a:effectLst>
                  <a:outerShdw blurRad="12700" dist="38100" dir="2700000" algn="tl" rotWithShape="0">
                    <a:schemeClr val="bg1">
                      <a:lumMod val="50000"/>
                    </a:schemeClr>
                  </a:outerShdw>
                </a:effectLst>
              </a:rPr>
              <a:t>C</a:t>
            </a: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onti..</a:t>
            </a:r>
          </a:p>
        </p:txBody>
      </p:sp>
      <p:pic>
        <p:nvPicPr>
          <p:cNvPr id="5" name="Picture 4">
            <a:extLst>
              <a:ext uri="{FF2B5EF4-FFF2-40B4-BE49-F238E27FC236}">
                <a16:creationId xmlns:a16="http://schemas.microsoft.com/office/drawing/2014/main" id="{50B2A477-E9CC-4EBA-8757-F40AA019402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88974" y="2698948"/>
            <a:ext cx="7797801" cy="4159052"/>
          </a:xfrm>
          <a:prstGeom prst="rect">
            <a:avLst/>
          </a:prstGeom>
          <a:noFill/>
        </p:spPr>
      </p:pic>
    </p:spTree>
    <p:extLst>
      <p:ext uri="{BB962C8B-B14F-4D97-AF65-F5344CB8AC3E}">
        <p14:creationId xmlns:p14="http://schemas.microsoft.com/office/powerpoint/2010/main" val="297739570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65430"/>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619376" y="575290"/>
            <a:ext cx="5867400" cy="2123658"/>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Development and Evaluation </a:t>
            </a:r>
            <a:r>
              <a:rPr lang="en-US" sz="4400" b="1" dirty="0">
                <a:ln w="9525">
                  <a:solidFill>
                    <a:schemeClr val="bg1"/>
                  </a:solidFill>
                  <a:prstDash val="solid"/>
                </a:ln>
                <a:effectLst>
                  <a:outerShdw blurRad="12700" dist="38100" dir="2700000" algn="tl" rotWithShape="0">
                    <a:schemeClr val="bg1">
                      <a:lumMod val="50000"/>
                    </a:schemeClr>
                  </a:outerShdw>
                </a:effectLst>
              </a:rPr>
              <a:t>C</a:t>
            </a: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onti..</a:t>
            </a:r>
          </a:p>
        </p:txBody>
      </p:sp>
      <p:sp>
        <p:nvSpPr>
          <p:cNvPr id="12" name="TextBox 11">
            <a:extLst>
              <a:ext uri="{FF2B5EF4-FFF2-40B4-BE49-F238E27FC236}">
                <a16:creationId xmlns:a16="http://schemas.microsoft.com/office/drawing/2014/main" id="{9E46FD96-EFE6-4BF9-98F8-8E1B8FF47B35}"/>
              </a:ext>
            </a:extLst>
          </p:cNvPr>
          <p:cNvSpPr txBox="1"/>
          <p:nvPr/>
        </p:nvSpPr>
        <p:spPr>
          <a:xfrm>
            <a:off x="1347470" y="2760054"/>
            <a:ext cx="10688320" cy="497508"/>
          </a:xfrm>
          <a:prstGeom prst="rect">
            <a:avLst/>
          </a:prstGeom>
          <a:noFill/>
        </p:spPr>
        <p:txBody>
          <a:bodyPr wrap="square" rtlCol="0">
            <a:spAutoFit/>
          </a:bodyPr>
          <a:lstStyle/>
          <a:p>
            <a:pPr algn="just">
              <a:lnSpc>
                <a:spcPct val="150000"/>
              </a:lnSpc>
            </a:pPr>
            <a:r>
              <a:rPr lang="en-US" sz="2000" dirty="0"/>
              <a:t>5.	Gaussian Naive Bayes (</a:t>
            </a:r>
            <a:r>
              <a:rPr lang="en-US" sz="2000" dirty="0" err="1"/>
              <a:t>GaussianNB</a:t>
            </a:r>
            <a:r>
              <a:rPr lang="en-US" sz="2000" dirty="0"/>
              <a:t>)</a:t>
            </a:r>
            <a:endParaRPr lang="en-IN" sz="2000" dirty="0"/>
          </a:p>
        </p:txBody>
      </p:sp>
      <p:pic>
        <p:nvPicPr>
          <p:cNvPr id="2" name="Picture 1">
            <a:extLst>
              <a:ext uri="{FF2B5EF4-FFF2-40B4-BE49-F238E27FC236}">
                <a16:creationId xmlns:a16="http://schemas.microsoft.com/office/drawing/2014/main" id="{EDE2BB3A-B55F-4B84-9FF1-1ACA0E3351B3}"/>
              </a:ext>
            </a:extLst>
          </p:cNvPr>
          <p:cNvPicPr>
            <a:picLocks noChangeAspect="1"/>
          </p:cNvPicPr>
          <p:nvPr/>
        </p:nvPicPr>
        <p:blipFill>
          <a:blip r:embed="rId2"/>
          <a:stretch>
            <a:fillRect/>
          </a:stretch>
        </p:blipFill>
        <p:spPr>
          <a:xfrm>
            <a:off x="856231" y="3257562"/>
            <a:ext cx="9205343" cy="3600438"/>
          </a:xfrm>
          <a:prstGeom prst="rect">
            <a:avLst/>
          </a:prstGeom>
        </p:spPr>
      </p:pic>
    </p:spTree>
    <p:extLst>
      <p:ext uri="{BB962C8B-B14F-4D97-AF65-F5344CB8AC3E}">
        <p14:creationId xmlns:p14="http://schemas.microsoft.com/office/powerpoint/2010/main" val="88362654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65430"/>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619376" y="575290"/>
            <a:ext cx="5867400" cy="2123658"/>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Development and Evaluation </a:t>
            </a:r>
            <a:r>
              <a:rPr lang="en-US" sz="4400" b="1" dirty="0">
                <a:ln w="9525">
                  <a:solidFill>
                    <a:schemeClr val="bg1"/>
                  </a:solidFill>
                  <a:prstDash val="solid"/>
                </a:ln>
                <a:effectLst>
                  <a:outerShdw blurRad="12700" dist="38100" dir="2700000" algn="tl" rotWithShape="0">
                    <a:schemeClr val="bg1">
                      <a:lumMod val="50000"/>
                    </a:schemeClr>
                  </a:outerShdw>
                </a:effectLst>
              </a:rPr>
              <a:t>C</a:t>
            </a: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onti..</a:t>
            </a:r>
          </a:p>
        </p:txBody>
      </p:sp>
      <p:pic>
        <p:nvPicPr>
          <p:cNvPr id="2" name="Picture 1">
            <a:extLst>
              <a:ext uri="{FF2B5EF4-FFF2-40B4-BE49-F238E27FC236}">
                <a16:creationId xmlns:a16="http://schemas.microsoft.com/office/drawing/2014/main" id="{6E7E1824-00D6-4B99-A485-74C5C2476516}"/>
              </a:ext>
            </a:extLst>
          </p:cNvPr>
          <p:cNvPicPr>
            <a:picLocks noChangeAspect="1"/>
          </p:cNvPicPr>
          <p:nvPr/>
        </p:nvPicPr>
        <p:blipFill>
          <a:blip r:embed="rId2"/>
          <a:stretch>
            <a:fillRect/>
          </a:stretch>
        </p:blipFill>
        <p:spPr>
          <a:xfrm>
            <a:off x="735455" y="3008808"/>
            <a:ext cx="7968894" cy="3753942"/>
          </a:xfrm>
          <a:prstGeom prst="rect">
            <a:avLst/>
          </a:prstGeom>
        </p:spPr>
      </p:pic>
    </p:spTree>
    <p:extLst>
      <p:ext uri="{BB962C8B-B14F-4D97-AF65-F5344CB8AC3E}">
        <p14:creationId xmlns:p14="http://schemas.microsoft.com/office/powerpoint/2010/main" val="323813225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65430"/>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619376" y="575290"/>
            <a:ext cx="5867400" cy="2123658"/>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Development and Evaluation </a:t>
            </a:r>
            <a:r>
              <a:rPr lang="en-US" sz="4400" b="1" dirty="0">
                <a:ln w="9525">
                  <a:solidFill>
                    <a:schemeClr val="bg1"/>
                  </a:solidFill>
                  <a:prstDash val="solid"/>
                </a:ln>
                <a:effectLst>
                  <a:outerShdw blurRad="12700" dist="38100" dir="2700000" algn="tl" rotWithShape="0">
                    <a:schemeClr val="bg1">
                      <a:lumMod val="50000"/>
                    </a:schemeClr>
                  </a:outerShdw>
                </a:effectLst>
              </a:rPr>
              <a:t>C</a:t>
            </a: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onti..</a:t>
            </a:r>
          </a:p>
        </p:txBody>
      </p:sp>
      <p:sp>
        <p:nvSpPr>
          <p:cNvPr id="12" name="TextBox 11">
            <a:extLst>
              <a:ext uri="{FF2B5EF4-FFF2-40B4-BE49-F238E27FC236}">
                <a16:creationId xmlns:a16="http://schemas.microsoft.com/office/drawing/2014/main" id="{9E46FD96-EFE6-4BF9-98F8-8E1B8FF47B35}"/>
              </a:ext>
            </a:extLst>
          </p:cNvPr>
          <p:cNvSpPr txBox="1"/>
          <p:nvPr/>
        </p:nvSpPr>
        <p:spPr>
          <a:xfrm>
            <a:off x="1347470" y="2760054"/>
            <a:ext cx="10688320" cy="497508"/>
          </a:xfrm>
          <a:prstGeom prst="rect">
            <a:avLst/>
          </a:prstGeom>
          <a:noFill/>
        </p:spPr>
        <p:txBody>
          <a:bodyPr wrap="square" rtlCol="0">
            <a:spAutoFit/>
          </a:bodyPr>
          <a:lstStyle/>
          <a:p>
            <a:pPr algn="just">
              <a:lnSpc>
                <a:spcPct val="150000"/>
              </a:lnSpc>
            </a:pPr>
            <a:r>
              <a:rPr lang="en-US" sz="2000" dirty="0"/>
              <a:t>6.	</a:t>
            </a:r>
            <a:r>
              <a:rPr lang="en-US" sz="2000" dirty="0" err="1"/>
              <a:t>RandomForestClassifier</a:t>
            </a:r>
            <a:endParaRPr lang="en-IN" sz="2000" dirty="0"/>
          </a:p>
        </p:txBody>
      </p:sp>
      <p:pic>
        <p:nvPicPr>
          <p:cNvPr id="3" name="Picture 2">
            <a:extLst>
              <a:ext uri="{FF2B5EF4-FFF2-40B4-BE49-F238E27FC236}">
                <a16:creationId xmlns:a16="http://schemas.microsoft.com/office/drawing/2014/main" id="{EADC7964-9AAC-4754-BDEC-8D2C5F6B23F9}"/>
              </a:ext>
            </a:extLst>
          </p:cNvPr>
          <p:cNvPicPr>
            <a:picLocks noChangeAspect="1"/>
          </p:cNvPicPr>
          <p:nvPr/>
        </p:nvPicPr>
        <p:blipFill>
          <a:blip r:embed="rId2"/>
          <a:stretch>
            <a:fillRect/>
          </a:stretch>
        </p:blipFill>
        <p:spPr>
          <a:xfrm>
            <a:off x="480181" y="3257562"/>
            <a:ext cx="8616194" cy="3600438"/>
          </a:xfrm>
          <a:prstGeom prst="rect">
            <a:avLst/>
          </a:prstGeom>
        </p:spPr>
      </p:pic>
    </p:spTree>
    <p:extLst>
      <p:ext uri="{BB962C8B-B14F-4D97-AF65-F5344CB8AC3E}">
        <p14:creationId xmlns:p14="http://schemas.microsoft.com/office/powerpoint/2010/main" val="31744302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amond 2">
            <a:extLst>
              <a:ext uri="{FF2B5EF4-FFF2-40B4-BE49-F238E27FC236}">
                <a16:creationId xmlns:a16="http://schemas.microsoft.com/office/drawing/2014/main" id="{EAF030DE-4425-4363-A988-7AFC1D5AD75D}"/>
              </a:ext>
            </a:extLst>
          </p:cNvPr>
          <p:cNvSpPr/>
          <p:nvPr/>
        </p:nvSpPr>
        <p:spPr>
          <a:xfrm>
            <a:off x="518160" y="203200"/>
            <a:ext cx="9601200" cy="22453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6C82338F-CAB4-4C63-9DE0-348C5B0371E9}"/>
              </a:ext>
            </a:extLst>
          </p:cNvPr>
          <p:cNvSpPr/>
          <p:nvPr/>
        </p:nvSpPr>
        <p:spPr>
          <a:xfrm>
            <a:off x="2213432" y="864215"/>
            <a:ext cx="6036488" cy="923330"/>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Business Problem</a:t>
            </a:r>
          </a:p>
        </p:txBody>
      </p:sp>
      <p:sp>
        <p:nvSpPr>
          <p:cNvPr id="6" name="TextBox 5">
            <a:extLst>
              <a:ext uri="{FF2B5EF4-FFF2-40B4-BE49-F238E27FC236}">
                <a16:creationId xmlns:a16="http://schemas.microsoft.com/office/drawing/2014/main" id="{1D33ADB8-7584-4A3F-A076-A03F936F859E}"/>
              </a:ext>
            </a:extLst>
          </p:cNvPr>
          <p:cNvSpPr txBox="1"/>
          <p:nvPr/>
        </p:nvSpPr>
        <p:spPr>
          <a:xfrm>
            <a:off x="447040" y="2606041"/>
            <a:ext cx="10952480" cy="2344168"/>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2000" dirty="0"/>
              <a:t>Business problem in this project, build a model which can be used to predict in terms of a probability for each loan transaction, whether the customer will be paying back the loaned amount within 5 days of issuance of loan. In this case, Label ‘1’ indicates that the loan has been payed i.e. Non- defaulter, while, Label ‘0’ indicates that the loan has not been payed i.e. defaulter.</a:t>
            </a:r>
            <a:endParaRPr lang="en-IN" sz="2000" dirty="0"/>
          </a:p>
        </p:txBody>
      </p:sp>
    </p:spTree>
    <p:extLst>
      <p:ext uri="{BB962C8B-B14F-4D97-AF65-F5344CB8AC3E}">
        <p14:creationId xmlns:p14="http://schemas.microsoft.com/office/powerpoint/2010/main" val="15077592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65430"/>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619376" y="575290"/>
            <a:ext cx="5867400" cy="2123658"/>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Development and Evaluation </a:t>
            </a:r>
            <a:r>
              <a:rPr lang="en-US" sz="4400" b="1" dirty="0">
                <a:ln w="9525">
                  <a:solidFill>
                    <a:schemeClr val="bg1"/>
                  </a:solidFill>
                  <a:prstDash val="solid"/>
                </a:ln>
                <a:effectLst>
                  <a:outerShdw blurRad="12700" dist="38100" dir="2700000" algn="tl" rotWithShape="0">
                    <a:schemeClr val="bg1">
                      <a:lumMod val="50000"/>
                    </a:schemeClr>
                  </a:outerShdw>
                </a:effectLst>
              </a:rPr>
              <a:t>C</a:t>
            </a: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onti..</a:t>
            </a:r>
          </a:p>
        </p:txBody>
      </p:sp>
      <p:pic>
        <p:nvPicPr>
          <p:cNvPr id="5" name="Picture 4">
            <a:extLst>
              <a:ext uri="{FF2B5EF4-FFF2-40B4-BE49-F238E27FC236}">
                <a16:creationId xmlns:a16="http://schemas.microsoft.com/office/drawing/2014/main" id="{B2A83CE3-88D4-4343-8226-8DC7DBFD1BF0}"/>
              </a:ext>
            </a:extLst>
          </p:cNvPr>
          <p:cNvPicPr/>
          <p:nvPr/>
        </p:nvPicPr>
        <p:blipFill>
          <a:blip r:embed="rId2"/>
          <a:stretch>
            <a:fillRect/>
          </a:stretch>
        </p:blipFill>
        <p:spPr>
          <a:xfrm>
            <a:off x="485774" y="2841823"/>
            <a:ext cx="8172451" cy="4000500"/>
          </a:xfrm>
          <a:prstGeom prst="rect">
            <a:avLst/>
          </a:prstGeom>
        </p:spPr>
      </p:pic>
    </p:spTree>
    <p:extLst>
      <p:ext uri="{BB962C8B-B14F-4D97-AF65-F5344CB8AC3E}">
        <p14:creationId xmlns:p14="http://schemas.microsoft.com/office/powerpoint/2010/main" val="333175345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548765" y="84455"/>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790825" y="605118"/>
            <a:ext cx="5867400" cy="1015663"/>
          </a:xfrm>
          <a:prstGeom prst="rect">
            <a:avLst/>
          </a:prstGeom>
          <a:noFill/>
        </p:spPr>
        <p:txBody>
          <a:bodyPr wrap="square" lIns="91440" tIns="45720" rIns="91440" bIns="45720">
            <a:spAutoFit/>
          </a:bodyPr>
          <a:lstStyle/>
          <a:p>
            <a:pPr algn="ctr"/>
            <a:r>
              <a:rPr lang="en-US" sz="6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Results</a:t>
            </a:r>
          </a:p>
        </p:txBody>
      </p:sp>
      <p:pic>
        <p:nvPicPr>
          <p:cNvPr id="6" name="Picture 5">
            <a:extLst>
              <a:ext uri="{FF2B5EF4-FFF2-40B4-BE49-F238E27FC236}">
                <a16:creationId xmlns:a16="http://schemas.microsoft.com/office/drawing/2014/main" id="{3AA77DBA-7D81-4115-BC58-C28BAB06995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67560" y="2435636"/>
            <a:ext cx="7832725" cy="3987483"/>
          </a:xfrm>
          <a:prstGeom prst="rect">
            <a:avLst/>
          </a:prstGeom>
          <a:noFill/>
        </p:spPr>
      </p:pic>
    </p:spTree>
    <p:extLst>
      <p:ext uri="{BB962C8B-B14F-4D97-AF65-F5344CB8AC3E}">
        <p14:creationId xmlns:p14="http://schemas.microsoft.com/office/powerpoint/2010/main" val="262442752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548765" y="55880"/>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790825" y="605118"/>
            <a:ext cx="5867400" cy="1015663"/>
          </a:xfrm>
          <a:prstGeom prst="rect">
            <a:avLst/>
          </a:prstGeom>
          <a:noFill/>
        </p:spPr>
        <p:txBody>
          <a:bodyPr wrap="square" lIns="91440" tIns="45720" rIns="91440" bIns="45720">
            <a:spAutoFit/>
          </a:bodyPr>
          <a:lstStyle/>
          <a:p>
            <a:pPr algn="ctr"/>
            <a:r>
              <a:rPr lang="en-US" sz="6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CONCLUSION</a:t>
            </a:r>
          </a:p>
        </p:txBody>
      </p:sp>
      <p:sp>
        <p:nvSpPr>
          <p:cNvPr id="3" name="TextBox 2">
            <a:extLst>
              <a:ext uri="{FF2B5EF4-FFF2-40B4-BE49-F238E27FC236}">
                <a16:creationId xmlns:a16="http://schemas.microsoft.com/office/drawing/2014/main" id="{B54607B1-932F-4511-9E9D-3800314C339A}"/>
              </a:ext>
            </a:extLst>
          </p:cNvPr>
          <p:cNvSpPr txBox="1"/>
          <p:nvPr/>
        </p:nvSpPr>
        <p:spPr>
          <a:xfrm>
            <a:off x="1038225" y="2647950"/>
            <a:ext cx="9020175" cy="3170099"/>
          </a:xfrm>
          <a:prstGeom prst="rect">
            <a:avLst/>
          </a:prstGeom>
          <a:noFill/>
        </p:spPr>
        <p:txBody>
          <a:bodyPr wrap="square" rtlCol="0">
            <a:spAutoFit/>
          </a:bodyPr>
          <a:lstStyle/>
          <a:p>
            <a:pPr marL="285750" indent="-285750" algn="just">
              <a:buFont typeface="Wingdings" panose="05000000000000000000" pitchFamily="2" charset="2"/>
              <a:buChar char="q"/>
            </a:pPr>
            <a:r>
              <a:rPr lang="en-US" sz="4000" dirty="0"/>
              <a:t>After analyzing data, visualization and modelling, we come to the conclusion that using the Random Forest Classifier algorithm is suitable for modelling of label's prediction.</a:t>
            </a:r>
            <a:endParaRPr lang="en-IN" sz="4000" dirty="0"/>
          </a:p>
        </p:txBody>
      </p:sp>
    </p:spTree>
    <p:extLst>
      <p:ext uri="{BB962C8B-B14F-4D97-AF65-F5344CB8AC3E}">
        <p14:creationId xmlns:p14="http://schemas.microsoft.com/office/powerpoint/2010/main" val="130872389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453515" y="255905"/>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790825" y="605118"/>
            <a:ext cx="5867400" cy="1015663"/>
          </a:xfrm>
          <a:prstGeom prst="rect">
            <a:avLst/>
          </a:prstGeom>
          <a:noFill/>
        </p:spPr>
        <p:txBody>
          <a:bodyPr wrap="square" lIns="91440" tIns="45720" rIns="91440" bIns="45720">
            <a:spAutoFit/>
          </a:bodyPr>
          <a:lstStyle/>
          <a:p>
            <a:pPr algn="ctr"/>
            <a:r>
              <a:rPr lang="en-US" sz="6000" b="1" dirty="0">
                <a:ln w="9525">
                  <a:solidFill>
                    <a:schemeClr val="bg1"/>
                  </a:solidFill>
                  <a:prstDash val="solid"/>
                </a:ln>
                <a:effectLst>
                  <a:outerShdw blurRad="12700" dist="38100" dir="2700000" algn="tl" rotWithShape="0">
                    <a:schemeClr val="bg1">
                      <a:lumMod val="50000"/>
                    </a:schemeClr>
                  </a:outerShdw>
                </a:effectLst>
              </a:rPr>
              <a:t>Thank You..</a:t>
            </a:r>
            <a:endParaRPr lang="en-US" sz="6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17535227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amond 2">
            <a:extLst>
              <a:ext uri="{FF2B5EF4-FFF2-40B4-BE49-F238E27FC236}">
                <a16:creationId xmlns:a16="http://schemas.microsoft.com/office/drawing/2014/main" id="{EAF030DE-4425-4363-A988-7AFC1D5AD75D}"/>
              </a:ext>
            </a:extLst>
          </p:cNvPr>
          <p:cNvSpPr/>
          <p:nvPr/>
        </p:nvSpPr>
        <p:spPr>
          <a:xfrm>
            <a:off x="518160" y="203200"/>
            <a:ext cx="9601200" cy="22453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6C82338F-CAB4-4C63-9DE0-348C5B0371E9}"/>
              </a:ext>
            </a:extLst>
          </p:cNvPr>
          <p:cNvSpPr/>
          <p:nvPr/>
        </p:nvSpPr>
        <p:spPr>
          <a:xfrm>
            <a:off x="2213432" y="864215"/>
            <a:ext cx="6036488" cy="923330"/>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Motivation</a:t>
            </a:r>
          </a:p>
        </p:txBody>
      </p:sp>
      <p:sp>
        <p:nvSpPr>
          <p:cNvPr id="6" name="TextBox 5">
            <a:extLst>
              <a:ext uri="{FF2B5EF4-FFF2-40B4-BE49-F238E27FC236}">
                <a16:creationId xmlns:a16="http://schemas.microsoft.com/office/drawing/2014/main" id="{1D33ADB8-7584-4A3F-A076-A03F936F859E}"/>
              </a:ext>
            </a:extLst>
          </p:cNvPr>
          <p:cNvSpPr txBox="1"/>
          <p:nvPr/>
        </p:nvSpPr>
        <p:spPr>
          <a:xfrm>
            <a:off x="447040" y="2606041"/>
            <a:ext cx="10952480" cy="1420838"/>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2000" dirty="0"/>
              <a:t>Motivation for the problem undertaken because project scenario basically related to predict label in team of defaulter and non-defaulters in telecom company. Through this project we can easily find the defaulter, which is cause of loss of telecom company.</a:t>
            </a:r>
            <a:endParaRPr lang="en-IN" sz="2000" dirty="0"/>
          </a:p>
        </p:txBody>
      </p:sp>
    </p:spTree>
    <p:extLst>
      <p:ext uri="{BB962C8B-B14F-4D97-AF65-F5344CB8AC3E}">
        <p14:creationId xmlns:p14="http://schemas.microsoft.com/office/powerpoint/2010/main" val="11295048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94005"/>
            <a:ext cx="8351520" cy="183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856654" y="661015"/>
            <a:ext cx="603165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Review of Dataset</a:t>
            </a:r>
          </a:p>
        </p:txBody>
      </p:sp>
      <p:sp>
        <p:nvSpPr>
          <p:cNvPr id="12" name="TextBox 11">
            <a:extLst>
              <a:ext uri="{FF2B5EF4-FFF2-40B4-BE49-F238E27FC236}">
                <a16:creationId xmlns:a16="http://schemas.microsoft.com/office/drawing/2014/main" id="{9E46FD96-EFE6-4BF9-98F8-8E1B8FF47B35}"/>
              </a:ext>
            </a:extLst>
          </p:cNvPr>
          <p:cNvSpPr txBox="1"/>
          <p:nvPr/>
        </p:nvSpPr>
        <p:spPr>
          <a:xfrm>
            <a:off x="528320" y="2225040"/>
            <a:ext cx="10688320" cy="959173"/>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q"/>
            </a:pPr>
            <a:r>
              <a:rPr lang="en-US" sz="2000" dirty="0"/>
              <a:t>Review of Dataset is basically related to comprehensive summary of dataset as well as descriptions of input variables and output variable. </a:t>
            </a:r>
            <a:endParaRPr lang="en-IN" sz="2000" dirty="0"/>
          </a:p>
        </p:txBody>
      </p:sp>
    </p:spTree>
    <p:extLst>
      <p:ext uri="{BB962C8B-B14F-4D97-AF65-F5344CB8AC3E}">
        <p14:creationId xmlns:p14="http://schemas.microsoft.com/office/powerpoint/2010/main" val="41263821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F55FDA-3DA1-497A-9B9D-251543BB0C5B}"/>
              </a:ext>
            </a:extLst>
          </p:cNvPr>
          <p:cNvPicPr>
            <a:picLocks noChangeAspect="1"/>
          </p:cNvPicPr>
          <p:nvPr/>
        </p:nvPicPr>
        <p:blipFill>
          <a:blip r:embed="rId2"/>
          <a:stretch>
            <a:fillRect/>
          </a:stretch>
        </p:blipFill>
        <p:spPr>
          <a:xfrm>
            <a:off x="657225" y="361950"/>
            <a:ext cx="10896600" cy="6324600"/>
          </a:xfrm>
          <a:prstGeom prst="rect">
            <a:avLst/>
          </a:prstGeom>
        </p:spPr>
      </p:pic>
    </p:spTree>
    <p:extLst>
      <p:ext uri="{BB962C8B-B14F-4D97-AF65-F5344CB8AC3E}">
        <p14:creationId xmlns:p14="http://schemas.microsoft.com/office/powerpoint/2010/main" val="4523494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94005"/>
            <a:ext cx="8351520" cy="183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122119" y="661015"/>
            <a:ext cx="7766871"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S</a:t>
            </a: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tatistical Descriptions </a:t>
            </a:r>
          </a:p>
        </p:txBody>
      </p:sp>
      <p:sp>
        <p:nvSpPr>
          <p:cNvPr id="12" name="TextBox 11">
            <a:extLst>
              <a:ext uri="{FF2B5EF4-FFF2-40B4-BE49-F238E27FC236}">
                <a16:creationId xmlns:a16="http://schemas.microsoft.com/office/drawing/2014/main" id="{9E46FD96-EFE6-4BF9-98F8-8E1B8FF47B35}"/>
              </a:ext>
            </a:extLst>
          </p:cNvPr>
          <p:cNvSpPr txBox="1"/>
          <p:nvPr/>
        </p:nvSpPr>
        <p:spPr>
          <a:xfrm>
            <a:off x="528320" y="2225040"/>
            <a:ext cx="10688320" cy="959173"/>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q"/>
            </a:pPr>
            <a:r>
              <a:rPr lang="en-US" sz="2000" dirty="0"/>
              <a:t>The statistical descriptions of dataset using </a:t>
            </a:r>
            <a:r>
              <a:rPr lang="en-US" sz="2000" dirty="0" err="1"/>
              <a:t>Dataframe.describe</a:t>
            </a:r>
            <a:r>
              <a:rPr lang="en-US" sz="2000" dirty="0"/>
              <a:t>() command in python, which tells the following statistical descriptions:</a:t>
            </a:r>
            <a:endParaRPr lang="en-IN" sz="2000" dirty="0"/>
          </a:p>
        </p:txBody>
      </p:sp>
    </p:spTree>
    <p:extLst>
      <p:ext uri="{BB962C8B-B14F-4D97-AF65-F5344CB8AC3E}">
        <p14:creationId xmlns:p14="http://schemas.microsoft.com/office/powerpoint/2010/main" val="21153129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887587-B6A2-40E9-A547-C29F87E49090}"/>
              </a:ext>
            </a:extLst>
          </p:cNvPr>
          <p:cNvPicPr>
            <a:picLocks noChangeAspect="1"/>
          </p:cNvPicPr>
          <p:nvPr/>
        </p:nvPicPr>
        <p:blipFill>
          <a:blip r:embed="rId2"/>
          <a:stretch>
            <a:fillRect/>
          </a:stretch>
        </p:blipFill>
        <p:spPr>
          <a:xfrm>
            <a:off x="809625" y="657225"/>
            <a:ext cx="10639425" cy="5857875"/>
          </a:xfrm>
          <a:prstGeom prst="rect">
            <a:avLst/>
          </a:prstGeom>
        </p:spPr>
      </p:pic>
    </p:spTree>
    <p:extLst>
      <p:ext uri="{BB962C8B-B14F-4D97-AF65-F5344CB8AC3E}">
        <p14:creationId xmlns:p14="http://schemas.microsoft.com/office/powerpoint/2010/main" val="10747311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94005"/>
            <a:ext cx="8351520" cy="183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1332839" y="424677"/>
            <a:ext cx="9162441" cy="1754326"/>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Data Inputs-Output Relationships</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2" name="TextBox 11">
            <a:extLst>
              <a:ext uri="{FF2B5EF4-FFF2-40B4-BE49-F238E27FC236}">
                <a16:creationId xmlns:a16="http://schemas.microsoft.com/office/drawing/2014/main" id="{9E46FD96-EFE6-4BF9-98F8-8E1B8FF47B35}"/>
              </a:ext>
            </a:extLst>
          </p:cNvPr>
          <p:cNvSpPr txBox="1"/>
          <p:nvPr/>
        </p:nvSpPr>
        <p:spPr>
          <a:xfrm>
            <a:off x="528320" y="2225040"/>
            <a:ext cx="10688320" cy="2344168"/>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q"/>
            </a:pPr>
            <a:r>
              <a:rPr lang="en-US" sz="2000" dirty="0"/>
              <a:t>Python is a great language for doing data analysis, primarily because of the fantastic ecosystem of data-centric python packages. Pandas is one of those packages and makes importing and analyzing data much easier.</a:t>
            </a:r>
          </a:p>
          <a:p>
            <a:pPr marL="342900" indent="-342900" algn="just">
              <a:lnSpc>
                <a:spcPct val="150000"/>
              </a:lnSpc>
              <a:buFont typeface="Wingdings" panose="05000000000000000000" pitchFamily="2" charset="2"/>
              <a:buChar char="q"/>
            </a:pPr>
            <a:r>
              <a:rPr lang="en-US" sz="2000" dirty="0"/>
              <a:t>Pandas </a:t>
            </a:r>
            <a:r>
              <a:rPr lang="en-US" sz="2000" dirty="0" err="1"/>
              <a:t>dataframe.corr</a:t>
            </a:r>
            <a:r>
              <a:rPr lang="en-US" sz="2000" dirty="0"/>
              <a:t>() is used to find the pairwise correlation of all columns in the </a:t>
            </a:r>
            <a:r>
              <a:rPr lang="en-US" sz="2000" dirty="0" err="1"/>
              <a:t>dataframe</a:t>
            </a:r>
            <a:r>
              <a:rPr lang="en-US" sz="2000" dirty="0"/>
              <a:t>.</a:t>
            </a:r>
            <a:endParaRPr lang="en-IN" sz="2000" dirty="0"/>
          </a:p>
        </p:txBody>
      </p:sp>
      <p:pic>
        <p:nvPicPr>
          <p:cNvPr id="3" name="Picture 2">
            <a:extLst>
              <a:ext uri="{FF2B5EF4-FFF2-40B4-BE49-F238E27FC236}">
                <a16:creationId xmlns:a16="http://schemas.microsoft.com/office/drawing/2014/main" id="{5D9B0A3D-0A55-4BB7-894F-EAA6EA055A7C}"/>
              </a:ext>
            </a:extLst>
          </p:cNvPr>
          <p:cNvPicPr>
            <a:picLocks noChangeAspect="1"/>
          </p:cNvPicPr>
          <p:nvPr/>
        </p:nvPicPr>
        <p:blipFill>
          <a:blip r:embed="rId2"/>
          <a:stretch>
            <a:fillRect/>
          </a:stretch>
        </p:blipFill>
        <p:spPr>
          <a:xfrm>
            <a:off x="952501" y="4721692"/>
            <a:ext cx="10601324" cy="1641008"/>
          </a:xfrm>
          <a:prstGeom prst="rect">
            <a:avLst/>
          </a:prstGeom>
        </p:spPr>
      </p:pic>
    </p:spTree>
    <p:extLst>
      <p:ext uri="{BB962C8B-B14F-4D97-AF65-F5344CB8AC3E}">
        <p14:creationId xmlns:p14="http://schemas.microsoft.com/office/powerpoint/2010/main" val="3577348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122</TotalTime>
  <Words>729</Words>
  <Application>Microsoft Office PowerPoint</Application>
  <PresentationFormat>Widescreen</PresentationFormat>
  <Paragraphs>64</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MICRO-CREDIT DEFAULTER MODEL</dc:title>
  <dc:creator>Himanshu Sharma</dc:creator>
  <cp:lastModifiedBy>Himanshu Sharma</cp:lastModifiedBy>
  <cp:revision>14</cp:revision>
  <dcterms:created xsi:type="dcterms:W3CDTF">2020-09-21T16:42:51Z</dcterms:created>
  <dcterms:modified xsi:type="dcterms:W3CDTF">2020-09-21T18:50:07Z</dcterms:modified>
</cp:coreProperties>
</file>